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1FF"/>
    <a:srgbClr val="2B4A9D"/>
    <a:srgbClr val="153047"/>
    <a:srgbClr val="979FB5"/>
    <a:srgbClr val="4B4663"/>
    <a:srgbClr val="EDF7F9"/>
    <a:srgbClr val="E0F0F4"/>
    <a:srgbClr val="CFE7ED"/>
    <a:srgbClr val="93ACC4"/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F029E-9521-4567-9E3F-50661D5DB872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35E8A-38C0-4A38-92C0-74807390D6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1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5E8A-38C0-4A38-92C0-74807390D6E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78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36E181-FC97-ADCF-128C-F84CA22B1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0DB17EA-B22F-7F38-FBF1-1CAAE278B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03D901-F4F4-DA30-FE47-F000CFD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E3C53B-A1F2-C470-E8FE-8AA69C49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09A4EA-B9A3-DACC-5E4E-00422B76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53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B8D58E-55CF-2CE0-A9DA-91B9762C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31E83B-1F62-1516-757D-A4175388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56ADDD-66B4-5F71-C19D-E242BDAB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2CF467-7872-F8AF-0A68-7F3CB3BA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825FC6-68AB-24D7-1553-54BFEDBD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4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1BA34B-5D79-0C73-C64A-73A49D57B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96B271-824A-9886-E50F-9AED9FE56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E48263-FFF1-7344-0192-793BE74A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DDCA12-38FF-EAB8-7C59-03985116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26FC19-88E4-50AB-FFB1-A05F6EA4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93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9D5B81-58F0-7E9A-1FCD-B4DE40CD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61021B-08F7-2A98-6F0A-D316165F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E24DE1-9E45-B106-0023-334D2C6F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074131-EF2B-A775-DCE4-3085FBA1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D8DDAE-8F03-E547-EE1B-F2AF01B6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8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FEE947-1EF7-893C-452F-317ED173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B75734-D66B-E0E0-A88E-E210A6886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BD12FA-35C1-C405-B971-3746A162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84AD85-D293-CCA5-33E4-A499663E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68B549-783A-7D36-6249-5F1981CD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2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57C9C6-616B-E45B-7502-BC38A68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E73817-DEA8-B13F-CA14-9136BFB15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8F1ECE-0CF2-FCC8-47FE-D5473F7D8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4FC8AC-E427-D628-9762-780E6734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690AF7-653A-8DF2-6EAA-A0B98129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DAF4A6-8F1B-C598-F225-AE834723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6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4FA9C-A694-ECC7-64A3-83ED84DF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F6D2B9-9853-6D8C-FB4D-BB95355A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76FF3E-B160-1530-44BC-5E5912811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EDB0674-9890-A1B9-1C50-422D82AF6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B1A03E3-CD48-581E-FE82-37046A243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EF282FA-EDC5-DAB4-BE68-0E7F3483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EBA5F53-0698-A63A-9C87-BF5E7A6C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C7DC7F-478F-D5F3-C233-EA7773EF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50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39DB7B-0BCE-F2CD-842E-9FD2937C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2F941C7-D030-5437-6A1A-C7CA1E04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D3CF588-87A0-7AEF-1392-2F21C413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A9D784-674C-2601-083B-20D3DAFA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49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CAA6394-A049-0B78-0926-02C8FFFF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DA535A4-80C0-8F62-A906-7C844E4A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1C797A-15AC-F67B-3B8E-FB782559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97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783FE5-FFCB-869F-F027-D42F7788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08C03D-E10D-51D4-064B-B04E70E3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A7B4ABC-FCF8-498D-E080-8245FB29D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2E2141-D1AC-E2A3-AE92-498F4F56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51811B-0CBE-E6C3-9138-5A6766EE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8C2D8F-242D-2FAA-4EF9-36AEBFA7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29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D6B6FF-A096-9150-42E8-0135785D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52DA301-2882-B53E-B6A1-17CAE529B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30CBCE-33AA-22F4-CD5C-82C57515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D91D7C-6CCD-F0AD-60EB-B6CFB304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BCD64F-1E09-0712-0816-8F19EC16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B34646-A51F-4039-A22B-8946C0F6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97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A37CC3E-679B-A793-9783-A38C457B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A6F575-CA2E-C620-F395-D8238A813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0160E-89B8-9456-3B53-CD18C366E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7B0ED5-889C-44C4-BC7E-AF9FFE2061B7}" type="datetimeFigureOut">
              <a:rPr lang="tr-TR" smtClean="0"/>
              <a:t>17.03.2024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400D65-79C6-0C94-4DCC-B77281440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5C3B8D-C8E9-6050-F9D8-B53F7B929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89A76-DD37-472B-9AB7-CD36BD00EA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2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3" name="Resim 22" descr="ekran görüntüsü, çizgi, metin, yazı tipi içeren bir resim&#10;&#10;Açıklama otomatik olarak oluşturuldu">
            <a:extLst>
              <a:ext uri="{FF2B5EF4-FFF2-40B4-BE49-F238E27FC236}">
                <a16:creationId xmlns:a16="http://schemas.microsoft.com/office/drawing/2014/main" id="{45F18A8D-6AD4-004B-93D6-BD01A93B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640"/>
            <a:ext cx="12192000" cy="69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12271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g(</a:t>
            </a:r>
            <a:r>
              <a:rPr lang="tr-TR" sz="2800" b="1" dirty="0" err="1"/>
              <a:t>i,s</a:t>
            </a:r>
            <a:r>
              <a:rPr lang="tr-TR" sz="2800" b="1" dirty="0"/>
              <a:t>) </a:t>
            </a:r>
            <a:r>
              <a:rPr lang="tr-TR" sz="2800" b="1" dirty="0">
                <a:solidFill>
                  <a:srgbClr val="FF0000"/>
                </a:solidFill>
              </a:rPr>
              <a:t>=</a:t>
            </a:r>
            <a:r>
              <a:rPr lang="tr-TR" sz="2800" b="1" dirty="0"/>
              <a:t> </a:t>
            </a:r>
            <a:r>
              <a:rPr lang="tr-TR" sz="2800" b="1" dirty="0" err="1"/>
              <a:t>min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[</a:t>
            </a:r>
            <a:r>
              <a:rPr lang="tr-TR" sz="2800" b="1" dirty="0"/>
              <a:t> w(</a:t>
            </a:r>
            <a:r>
              <a:rPr lang="tr-TR" sz="2800" b="1" dirty="0" err="1"/>
              <a:t>i,j</a:t>
            </a:r>
            <a:r>
              <a:rPr lang="tr-TR" sz="2800" b="1" dirty="0"/>
              <a:t>) </a:t>
            </a:r>
            <a:r>
              <a:rPr lang="tr-TR" sz="2800" b="1" dirty="0">
                <a:solidFill>
                  <a:srgbClr val="FF0000"/>
                </a:solidFill>
              </a:rPr>
              <a:t>+</a:t>
            </a:r>
            <a:r>
              <a:rPr lang="tr-TR" sz="2800" b="1" dirty="0"/>
              <a:t> g</a:t>
            </a:r>
            <a:r>
              <a:rPr lang="tr-TR" sz="2800" b="1" dirty="0">
                <a:solidFill>
                  <a:srgbClr val="92D050"/>
                </a:solidFill>
              </a:rPr>
              <a:t>(</a:t>
            </a:r>
            <a:r>
              <a:rPr lang="tr-TR" sz="2800" b="1" dirty="0"/>
              <a:t> j, {s-j} </a:t>
            </a:r>
            <a:r>
              <a:rPr lang="tr-TR" sz="2800" b="1" dirty="0">
                <a:solidFill>
                  <a:srgbClr val="92D050"/>
                </a:solidFill>
              </a:rPr>
              <a:t>)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12270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4763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56046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3064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4763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44486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çizgi, öykü gelişim çizgisi; kumpas; grafiğini çıkarma, diyagram içeren bir resim&#10;&#10;Açıklama otomatik olarak oluşturuldu">
            <a:extLst>
              <a:ext uri="{FF2B5EF4-FFF2-40B4-BE49-F238E27FC236}">
                <a16:creationId xmlns:a16="http://schemas.microsoft.com/office/drawing/2014/main" id="{D63E7F27-C31A-62A2-D809-EB709019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848"/>
            <a:ext cx="2006616" cy="1293960"/>
          </a:xfrm>
          <a:prstGeom prst="rect">
            <a:avLst/>
          </a:prstGeom>
        </p:spPr>
      </p:pic>
      <p:pic>
        <p:nvPicPr>
          <p:cNvPr id="10" name="Resim 9" descr="yazı tipi, 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19B84974-4A4A-1518-26C1-F10FE8C5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645" y="1131165"/>
            <a:ext cx="1382956" cy="132650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DD79073-FDCA-F818-872D-704D2AB06F0E}"/>
              </a:ext>
            </a:extLst>
          </p:cNvPr>
          <p:cNvSpPr txBox="1"/>
          <p:nvPr/>
        </p:nvSpPr>
        <p:spPr>
          <a:xfrm>
            <a:off x="5221459" y="979460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g( A, {B,C,D} 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B2481D0-0B6A-5756-B803-00FD73755FB9}"/>
              </a:ext>
            </a:extLst>
          </p:cNvPr>
          <p:cNvSpPr txBox="1"/>
          <p:nvPr/>
        </p:nvSpPr>
        <p:spPr>
          <a:xfrm>
            <a:off x="1041329" y="2405343"/>
            <a:ext cx="19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 w(A,B) + g( B, {C,D} 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C172EF5-9581-F1F1-4B31-759BDA6826DE}"/>
              </a:ext>
            </a:extLst>
          </p:cNvPr>
          <p:cNvSpPr txBox="1"/>
          <p:nvPr/>
        </p:nvSpPr>
        <p:spPr>
          <a:xfrm>
            <a:off x="4841191" y="2426511"/>
            <a:ext cx="228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w(A,C) + g( C, {B,D} )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0888A95-B351-B7C6-7B09-8F03B3029EAC}"/>
              </a:ext>
            </a:extLst>
          </p:cNvPr>
          <p:cNvSpPr txBox="1"/>
          <p:nvPr/>
        </p:nvSpPr>
        <p:spPr>
          <a:xfrm>
            <a:off x="9215785" y="2444717"/>
            <a:ext cx="21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w(A,D) + g( D, {B,C} )</a:t>
            </a: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AB9FEEF2-E75E-0231-2AF2-5A3B2D6A5A21}"/>
              </a:ext>
            </a:extLst>
          </p:cNvPr>
          <p:cNvCxnSpPr>
            <a:cxnSpLocks/>
          </p:cNvCxnSpPr>
          <p:nvPr/>
        </p:nvCxnSpPr>
        <p:spPr>
          <a:xfrm>
            <a:off x="3743518" y="2323012"/>
            <a:ext cx="0" cy="453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ED053FD3-4D94-8D60-2A35-B429835DAA68}"/>
              </a:ext>
            </a:extLst>
          </p:cNvPr>
          <p:cNvCxnSpPr>
            <a:cxnSpLocks/>
          </p:cNvCxnSpPr>
          <p:nvPr/>
        </p:nvCxnSpPr>
        <p:spPr>
          <a:xfrm>
            <a:off x="8118112" y="2323012"/>
            <a:ext cx="0" cy="4534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26ACA09B-A008-FDD5-9274-C81D0B12E06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2030286" y="1348792"/>
            <a:ext cx="3936057" cy="1056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A5E6B66A-F7C8-50E1-70A0-3CB484E804C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5966343" y="1348792"/>
            <a:ext cx="15673" cy="1077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57912998-3F23-1D23-F980-F2B508501A31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5966343" y="1348792"/>
            <a:ext cx="4331726" cy="1095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253C67C4-BEE8-42D1-6443-32F3AB019D7A}"/>
              </a:ext>
            </a:extLst>
          </p:cNvPr>
          <p:cNvSpPr txBox="1"/>
          <p:nvPr/>
        </p:nvSpPr>
        <p:spPr>
          <a:xfrm>
            <a:off x="1211915" y="2959389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 ( B, {C,D} )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88229F1A-2030-BF6C-42A8-034EA0FD05F7}"/>
              </a:ext>
            </a:extLst>
          </p:cNvPr>
          <p:cNvSpPr txBox="1"/>
          <p:nvPr/>
        </p:nvSpPr>
        <p:spPr>
          <a:xfrm>
            <a:off x="207263" y="3599189"/>
            <a:ext cx="1500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w(B,C) + g (C,{D})</a:t>
            </a:r>
          </a:p>
          <a:p>
            <a:endParaRPr lang="tr-TR" sz="1400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FA5AB4A5-D0A3-FDE6-1262-D8F0CC655720}"/>
              </a:ext>
            </a:extLst>
          </p:cNvPr>
          <p:cNvSpPr txBox="1"/>
          <p:nvPr/>
        </p:nvSpPr>
        <p:spPr>
          <a:xfrm>
            <a:off x="2092354" y="3621659"/>
            <a:ext cx="149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w(B,D) + g (D,{C})</a:t>
            </a:r>
          </a:p>
          <a:p>
            <a:endParaRPr lang="tr-TR" sz="1400" dirty="0"/>
          </a:p>
        </p:txBody>
      </p: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E048A562-4488-E60F-AFBF-DD125A4CC562}"/>
              </a:ext>
            </a:extLst>
          </p:cNvPr>
          <p:cNvCxnSpPr>
            <a:cxnSpLocks/>
          </p:cNvCxnSpPr>
          <p:nvPr/>
        </p:nvCxnSpPr>
        <p:spPr>
          <a:xfrm>
            <a:off x="1866470" y="3599189"/>
            <a:ext cx="10371" cy="3258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67CDA309-F349-CDC8-338C-007111A5727F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957693" y="3328721"/>
            <a:ext cx="919148" cy="27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>
            <a:extLst>
              <a:ext uri="{FF2B5EF4-FFF2-40B4-BE49-F238E27FC236}">
                <a16:creationId xmlns:a16="http://schemas.microsoft.com/office/drawing/2014/main" id="{1131BBCB-4CEC-B309-122B-A38A0927C5FD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1876841" y="3328721"/>
            <a:ext cx="964500" cy="292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>
            <a:extLst>
              <a:ext uri="{FF2B5EF4-FFF2-40B4-BE49-F238E27FC236}">
                <a16:creationId xmlns:a16="http://schemas.microsoft.com/office/drawing/2014/main" id="{3981A37F-935F-6BAC-1CE3-43702DA88960}"/>
              </a:ext>
            </a:extLst>
          </p:cNvPr>
          <p:cNvCxnSpPr>
            <a:cxnSpLocks/>
          </p:cNvCxnSpPr>
          <p:nvPr/>
        </p:nvCxnSpPr>
        <p:spPr>
          <a:xfrm>
            <a:off x="-9205" y="2882260"/>
            <a:ext cx="122012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9BAF3F7B-B93F-ED71-26B9-EC80A8C9BF8A}"/>
              </a:ext>
            </a:extLst>
          </p:cNvPr>
          <p:cNvSpPr txBox="1"/>
          <p:nvPr/>
        </p:nvSpPr>
        <p:spPr>
          <a:xfrm>
            <a:off x="-16741" y="4623894"/>
            <a:ext cx="1948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g (C,{D}) = w(C,D) + g (D, </a:t>
            </a:r>
            <a:r>
              <a:rPr lang="az-Cyrl-AZ" sz="1200" dirty="0">
                <a:cs typeface="Suez One" panose="020F0502020204030204" pitchFamily="2" charset="-79"/>
              </a:rPr>
              <a:t>Ф</a:t>
            </a:r>
            <a:r>
              <a:rPr lang="tr-TR" sz="1200" dirty="0"/>
              <a:t>)</a:t>
            </a:r>
          </a:p>
          <a:p>
            <a:r>
              <a:rPr lang="tr-TR" sz="1400" dirty="0"/>
              <a:t>                </a:t>
            </a:r>
          </a:p>
          <a:p>
            <a:r>
              <a:rPr lang="tr-TR" sz="1400" dirty="0"/>
              <a:t>               = 9 + 5 </a:t>
            </a:r>
          </a:p>
          <a:p>
            <a:r>
              <a:rPr lang="tr-TR" sz="1400" dirty="0"/>
              <a:t>               = 14</a:t>
            </a:r>
          </a:p>
        </p:txBody>
      </p:sp>
      <p:cxnSp>
        <p:nvCxnSpPr>
          <p:cNvPr id="57" name="Düz Ok Bağlayıcısı 56">
            <a:extLst>
              <a:ext uri="{FF2B5EF4-FFF2-40B4-BE49-F238E27FC236}">
                <a16:creationId xmlns:a16="http://schemas.microsoft.com/office/drawing/2014/main" id="{BC88D145-DE19-30DB-0D93-3D08AAD7DD73}"/>
              </a:ext>
            </a:extLst>
          </p:cNvPr>
          <p:cNvCxnSpPr>
            <a:cxnSpLocks/>
          </p:cNvCxnSpPr>
          <p:nvPr/>
        </p:nvCxnSpPr>
        <p:spPr>
          <a:xfrm>
            <a:off x="950185" y="4156927"/>
            <a:ext cx="0" cy="501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9C36CE99-79B4-7B2D-ED95-CEA83DA4C69E}"/>
              </a:ext>
            </a:extLst>
          </p:cNvPr>
          <p:cNvSpPr txBox="1"/>
          <p:nvPr/>
        </p:nvSpPr>
        <p:spPr>
          <a:xfrm>
            <a:off x="2104015" y="993278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C000"/>
                </a:solidFill>
              </a:rPr>
              <a:t>g (x, </a:t>
            </a:r>
            <a:r>
              <a:rPr lang="az-Cyrl-AZ" sz="2400" dirty="0">
                <a:solidFill>
                  <a:srgbClr val="FFC000"/>
                </a:solidFill>
                <a:cs typeface="Suez One" panose="020F0502020204030204" pitchFamily="2" charset="-79"/>
              </a:rPr>
              <a:t>Ф</a:t>
            </a:r>
            <a:r>
              <a:rPr lang="tr-TR" sz="2400" dirty="0">
                <a:solidFill>
                  <a:srgbClr val="FFC000"/>
                </a:solidFill>
              </a:rPr>
              <a:t>) = w(</a:t>
            </a:r>
            <a:r>
              <a:rPr lang="tr-TR" sz="2400" dirty="0" err="1">
                <a:solidFill>
                  <a:srgbClr val="FFC000"/>
                </a:solidFill>
              </a:rPr>
              <a:t>x,i</a:t>
            </a:r>
            <a:r>
              <a:rPr lang="tr-TR" sz="24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3FDBD9C5-9135-A90F-1B8D-74D1D12AA465}"/>
              </a:ext>
            </a:extLst>
          </p:cNvPr>
          <p:cNvSpPr txBox="1"/>
          <p:nvPr/>
        </p:nvSpPr>
        <p:spPr>
          <a:xfrm>
            <a:off x="1863389" y="4623894"/>
            <a:ext cx="194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g (D,{C}) = w(D,C) + g (C, </a:t>
            </a:r>
            <a:r>
              <a:rPr lang="az-Cyrl-AZ" sz="1200" dirty="0">
                <a:cs typeface="Suez One" panose="020F0502020204030204" pitchFamily="2" charset="-79"/>
              </a:rPr>
              <a:t>Ф</a:t>
            </a:r>
            <a:r>
              <a:rPr lang="tr-TR" sz="1200" dirty="0"/>
              <a:t>)</a:t>
            </a:r>
          </a:p>
          <a:p>
            <a:r>
              <a:rPr lang="tr-TR" sz="1400" dirty="0"/>
              <a:t>                </a:t>
            </a:r>
          </a:p>
          <a:p>
            <a:r>
              <a:rPr lang="tr-TR" sz="1400" dirty="0"/>
              <a:t>               = 2 + 4 </a:t>
            </a:r>
          </a:p>
          <a:p>
            <a:r>
              <a:rPr lang="tr-TR" sz="1400" dirty="0"/>
              <a:t>               = 6</a:t>
            </a:r>
          </a:p>
        </p:txBody>
      </p:sp>
      <p:cxnSp>
        <p:nvCxnSpPr>
          <p:cNvPr id="65" name="Düz Ok Bağlayıcısı 64">
            <a:extLst>
              <a:ext uri="{FF2B5EF4-FFF2-40B4-BE49-F238E27FC236}">
                <a16:creationId xmlns:a16="http://schemas.microsoft.com/office/drawing/2014/main" id="{E6853351-527D-9135-4D43-6710D50414DA}"/>
              </a:ext>
            </a:extLst>
          </p:cNvPr>
          <p:cNvCxnSpPr>
            <a:cxnSpLocks/>
            <a:stCxn id="37" idx="2"/>
            <a:endCxn id="64" idx="0"/>
          </p:cNvCxnSpPr>
          <p:nvPr/>
        </p:nvCxnSpPr>
        <p:spPr>
          <a:xfrm flipH="1">
            <a:off x="2837278" y="4144879"/>
            <a:ext cx="4063" cy="47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Metin kutusu 79">
            <a:extLst>
              <a:ext uri="{FF2B5EF4-FFF2-40B4-BE49-F238E27FC236}">
                <a16:creationId xmlns:a16="http://schemas.microsoft.com/office/drawing/2014/main" id="{F022ADF9-27D5-DDA8-095C-89917914B851}"/>
              </a:ext>
            </a:extLst>
          </p:cNvPr>
          <p:cNvSpPr txBox="1"/>
          <p:nvPr/>
        </p:nvSpPr>
        <p:spPr>
          <a:xfrm>
            <a:off x="5206190" y="2971437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 ( C, {B,D} )</a:t>
            </a:r>
          </a:p>
        </p:txBody>
      </p:sp>
      <p:sp>
        <p:nvSpPr>
          <p:cNvPr id="81" name="Metin kutusu 80">
            <a:extLst>
              <a:ext uri="{FF2B5EF4-FFF2-40B4-BE49-F238E27FC236}">
                <a16:creationId xmlns:a16="http://schemas.microsoft.com/office/drawing/2014/main" id="{5B16B5D1-FABB-E543-B751-FE9653DA40FB}"/>
              </a:ext>
            </a:extLst>
          </p:cNvPr>
          <p:cNvSpPr txBox="1"/>
          <p:nvPr/>
        </p:nvSpPr>
        <p:spPr>
          <a:xfrm>
            <a:off x="4201538" y="3611237"/>
            <a:ext cx="148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w(C,B) + g (B,{D})</a:t>
            </a:r>
          </a:p>
          <a:p>
            <a:endParaRPr lang="tr-TR" sz="1400" dirty="0"/>
          </a:p>
        </p:txBody>
      </p:sp>
      <p:sp>
        <p:nvSpPr>
          <p:cNvPr id="82" name="Metin kutusu 81">
            <a:extLst>
              <a:ext uri="{FF2B5EF4-FFF2-40B4-BE49-F238E27FC236}">
                <a16:creationId xmlns:a16="http://schemas.microsoft.com/office/drawing/2014/main" id="{397315E3-EA23-EF61-6FD2-F0EA9B54556A}"/>
              </a:ext>
            </a:extLst>
          </p:cNvPr>
          <p:cNvSpPr txBox="1"/>
          <p:nvPr/>
        </p:nvSpPr>
        <p:spPr>
          <a:xfrm>
            <a:off x="6086629" y="3633707"/>
            <a:ext cx="149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w(C,D) + g (D,{B})</a:t>
            </a:r>
          </a:p>
          <a:p>
            <a:endParaRPr lang="tr-TR" sz="1400" dirty="0"/>
          </a:p>
        </p:txBody>
      </p:sp>
      <p:cxnSp>
        <p:nvCxnSpPr>
          <p:cNvPr id="83" name="Düz Bağlayıcı 82">
            <a:extLst>
              <a:ext uri="{FF2B5EF4-FFF2-40B4-BE49-F238E27FC236}">
                <a16:creationId xmlns:a16="http://schemas.microsoft.com/office/drawing/2014/main" id="{D676D0E6-8B5B-1115-473D-2F2CA88C2734}"/>
              </a:ext>
            </a:extLst>
          </p:cNvPr>
          <p:cNvCxnSpPr>
            <a:cxnSpLocks/>
          </p:cNvCxnSpPr>
          <p:nvPr/>
        </p:nvCxnSpPr>
        <p:spPr>
          <a:xfrm>
            <a:off x="5860745" y="3611237"/>
            <a:ext cx="10371" cy="3258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Düz Ok Bağlayıcısı 83">
            <a:extLst>
              <a:ext uri="{FF2B5EF4-FFF2-40B4-BE49-F238E27FC236}">
                <a16:creationId xmlns:a16="http://schemas.microsoft.com/office/drawing/2014/main" id="{78B2D2CC-6AD6-1017-B362-0DFAA8BDB764}"/>
              </a:ext>
            </a:extLst>
          </p:cNvPr>
          <p:cNvCxnSpPr>
            <a:cxnSpLocks/>
            <a:stCxn id="80" idx="2"/>
            <a:endCxn id="81" idx="0"/>
          </p:cNvCxnSpPr>
          <p:nvPr/>
        </p:nvCxnSpPr>
        <p:spPr>
          <a:xfrm flipH="1">
            <a:off x="4943953" y="3340769"/>
            <a:ext cx="927163" cy="27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Düz Ok Bağlayıcısı 84">
            <a:extLst>
              <a:ext uri="{FF2B5EF4-FFF2-40B4-BE49-F238E27FC236}">
                <a16:creationId xmlns:a16="http://schemas.microsoft.com/office/drawing/2014/main" id="{47F3917A-779D-A8C3-9C2A-D247845E6B4C}"/>
              </a:ext>
            </a:extLst>
          </p:cNvPr>
          <p:cNvCxnSpPr>
            <a:cxnSpLocks/>
            <a:stCxn id="80" idx="2"/>
            <a:endCxn id="82" idx="0"/>
          </p:cNvCxnSpPr>
          <p:nvPr/>
        </p:nvCxnSpPr>
        <p:spPr>
          <a:xfrm>
            <a:off x="5871116" y="3340769"/>
            <a:ext cx="963795" cy="292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Metin kutusu 85">
            <a:extLst>
              <a:ext uri="{FF2B5EF4-FFF2-40B4-BE49-F238E27FC236}">
                <a16:creationId xmlns:a16="http://schemas.microsoft.com/office/drawing/2014/main" id="{9C44DECF-BAF6-BA79-6E6D-33AF5756DEFA}"/>
              </a:ext>
            </a:extLst>
          </p:cNvPr>
          <p:cNvSpPr txBox="1"/>
          <p:nvPr/>
        </p:nvSpPr>
        <p:spPr>
          <a:xfrm>
            <a:off x="3977534" y="4635942"/>
            <a:ext cx="192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g (B,{D}) = w(B,D) + g (D, </a:t>
            </a:r>
            <a:r>
              <a:rPr lang="az-Cyrl-AZ" sz="1200" dirty="0">
                <a:cs typeface="Suez One" panose="020F0502020204030204" pitchFamily="2" charset="-79"/>
              </a:rPr>
              <a:t>Ф</a:t>
            </a:r>
            <a:r>
              <a:rPr lang="tr-TR" sz="1200" dirty="0"/>
              <a:t>)</a:t>
            </a:r>
          </a:p>
          <a:p>
            <a:r>
              <a:rPr lang="tr-TR" sz="1400" dirty="0"/>
              <a:t>                </a:t>
            </a:r>
          </a:p>
          <a:p>
            <a:r>
              <a:rPr lang="tr-TR" sz="1400" dirty="0"/>
              <a:t>               = 16 + 5 </a:t>
            </a:r>
          </a:p>
          <a:p>
            <a:r>
              <a:rPr lang="tr-TR" sz="1400" dirty="0"/>
              <a:t>               = 21</a:t>
            </a:r>
          </a:p>
        </p:txBody>
      </p:sp>
      <p:cxnSp>
        <p:nvCxnSpPr>
          <p:cNvPr id="87" name="Düz Ok Bağlayıcısı 86">
            <a:extLst>
              <a:ext uri="{FF2B5EF4-FFF2-40B4-BE49-F238E27FC236}">
                <a16:creationId xmlns:a16="http://schemas.microsoft.com/office/drawing/2014/main" id="{D97FCE4A-B08B-16B5-49DE-0EDE262C5671}"/>
              </a:ext>
            </a:extLst>
          </p:cNvPr>
          <p:cNvCxnSpPr>
            <a:cxnSpLocks/>
            <a:stCxn id="81" idx="2"/>
            <a:endCxn id="86" idx="0"/>
          </p:cNvCxnSpPr>
          <p:nvPr/>
        </p:nvCxnSpPr>
        <p:spPr>
          <a:xfrm flipH="1">
            <a:off x="4940362" y="4134457"/>
            <a:ext cx="3591" cy="501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Metin kutusu 87">
            <a:extLst>
              <a:ext uri="{FF2B5EF4-FFF2-40B4-BE49-F238E27FC236}">
                <a16:creationId xmlns:a16="http://schemas.microsoft.com/office/drawing/2014/main" id="{528B4A3B-C330-BB68-F3A4-5F6C6C3FC5B4}"/>
              </a:ext>
            </a:extLst>
          </p:cNvPr>
          <p:cNvSpPr txBox="1"/>
          <p:nvPr/>
        </p:nvSpPr>
        <p:spPr>
          <a:xfrm>
            <a:off x="5888506" y="4635942"/>
            <a:ext cx="1910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g (D,{B}) = w(D,B) + g (B, </a:t>
            </a:r>
            <a:r>
              <a:rPr lang="az-Cyrl-AZ" sz="1200" dirty="0">
                <a:cs typeface="Suez One" panose="020F0502020204030204" pitchFamily="2" charset="-79"/>
              </a:rPr>
              <a:t>Ф</a:t>
            </a:r>
            <a:r>
              <a:rPr lang="tr-TR" sz="1200" dirty="0"/>
              <a:t>)</a:t>
            </a:r>
          </a:p>
          <a:p>
            <a:r>
              <a:rPr lang="tr-TR" sz="1400" dirty="0"/>
              <a:t>                </a:t>
            </a:r>
          </a:p>
          <a:p>
            <a:r>
              <a:rPr lang="tr-TR" sz="1400" dirty="0"/>
              <a:t>               = 12 + 8 </a:t>
            </a:r>
          </a:p>
          <a:p>
            <a:r>
              <a:rPr lang="tr-TR" sz="1400" dirty="0"/>
              <a:t>               = 20</a:t>
            </a:r>
          </a:p>
        </p:txBody>
      </p:sp>
      <p:cxnSp>
        <p:nvCxnSpPr>
          <p:cNvPr id="89" name="Düz Ok Bağlayıcısı 88">
            <a:extLst>
              <a:ext uri="{FF2B5EF4-FFF2-40B4-BE49-F238E27FC236}">
                <a16:creationId xmlns:a16="http://schemas.microsoft.com/office/drawing/2014/main" id="{086376F8-E950-2749-72A2-EB9DA8EE16B6}"/>
              </a:ext>
            </a:extLst>
          </p:cNvPr>
          <p:cNvCxnSpPr>
            <a:cxnSpLocks/>
            <a:stCxn id="82" idx="2"/>
            <a:endCxn id="88" idx="0"/>
          </p:cNvCxnSpPr>
          <p:nvPr/>
        </p:nvCxnSpPr>
        <p:spPr>
          <a:xfrm>
            <a:off x="6834911" y="4156927"/>
            <a:ext cx="8857" cy="47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Metin kutusu 99">
            <a:extLst>
              <a:ext uri="{FF2B5EF4-FFF2-40B4-BE49-F238E27FC236}">
                <a16:creationId xmlns:a16="http://schemas.microsoft.com/office/drawing/2014/main" id="{160B9433-D473-96D3-FDCA-6E3E7A85B104}"/>
              </a:ext>
            </a:extLst>
          </p:cNvPr>
          <p:cNvSpPr txBox="1"/>
          <p:nvPr/>
        </p:nvSpPr>
        <p:spPr>
          <a:xfrm>
            <a:off x="9484670" y="2971437"/>
            <a:ext cx="13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 ( D, {B,C} )</a:t>
            </a:r>
          </a:p>
        </p:txBody>
      </p:sp>
      <p:sp>
        <p:nvSpPr>
          <p:cNvPr id="101" name="Metin kutusu 100">
            <a:extLst>
              <a:ext uri="{FF2B5EF4-FFF2-40B4-BE49-F238E27FC236}">
                <a16:creationId xmlns:a16="http://schemas.microsoft.com/office/drawing/2014/main" id="{5B59704E-65F8-79C6-5581-C784B98667C0}"/>
              </a:ext>
            </a:extLst>
          </p:cNvPr>
          <p:cNvSpPr txBox="1"/>
          <p:nvPr/>
        </p:nvSpPr>
        <p:spPr>
          <a:xfrm>
            <a:off x="8480018" y="3611237"/>
            <a:ext cx="148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w(D,B) + g (B,{C})</a:t>
            </a:r>
          </a:p>
          <a:p>
            <a:endParaRPr lang="tr-TR" sz="1400" dirty="0"/>
          </a:p>
        </p:txBody>
      </p:sp>
      <p:sp>
        <p:nvSpPr>
          <p:cNvPr id="102" name="Metin kutusu 101">
            <a:extLst>
              <a:ext uri="{FF2B5EF4-FFF2-40B4-BE49-F238E27FC236}">
                <a16:creationId xmlns:a16="http://schemas.microsoft.com/office/drawing/2014/main" id="{26EBB551-4197-D2A7-6BBD-4512B4309264}"/>
              </a:ext>
            </a:extLst>
          </p:cNvPr>
          <p:cNvSpPr txBox="1"/>
          <p:nvPr/>
        </p:nvSpPr>
        <p:spPr>
          <a:xfrm>
            <a:off x="10365109" y="3633707"/>
            <a:ext cx="1498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w(D,C) + g (C,{B})</a:t>
            </a:r>
          </a:p>
          <a:p>
            <a:endParaRPr lang="tr-TR" sz="1400" dirty="0"/>
          </a:p>
        </p:txBody>
      </p:sp>
      <p:cxnSp>
        <p:nvCxnSpPr>
          <p:cNvPr id="103" name="Düz Bağlayıcı 102">
            <a:extLst>
              <a:ext uri="{FF2B5EF4-FFF2-40B4-BE49-F238E27FC236}">
                <a16:creationId xmlns:a16="http://schemas.microsoft.com/office/drawing/2014/main" id="{22E60E06-57C7-6112-5238-9CC548F3689D}"/>
              </a:ext>
            </a:extLst>
          </p:cNvPr>
          <p:cNvCxnSpPr>
            <a:cxnSpLocks/>
          </p:cNvCxnSpPr>
          <p:nvPr/>
        </p:nvCxnSpPr>
        <p:spPr>
          <a:xfrm>
            <a:off x="10139225" y="3611237"/>
            <a:ext cx="10371" cy="3258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Düz Ok Bağlayıcısı 103">
            <a:extLst>
              <a:ext uri="{FF2B5EF4-FFF2-40B4-BE49-F238E27FC236}">
                <a16:creationId xmlns:a16="http://schemas.microsoft.com/office/drawing/2014/main" id="{68AB32EC-9621-64F5-6CDF-7E03F529012E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>
          <a:xfrm flipH="1">
            <a:off x="9221792" y="3340769"/>
            <a:ext cx="926970" cy="27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Düz Ok Bağlayıcısı 104">
            <a:extLst>
              <a:ext uri="{FF2B5EF4-FFF2-40B4-BE49-F238E27FC236}">
                <a16:creationId xmlns:a16="http://schemas.microsoft.com/office/drawing/2014/main" id="{31CC26F4-D13D-2F07-BF67-9D146EE1A25F}"/>
              </a:ext>
            </a:extLst>
          </p:cNvPr>
          <p:cNvCxnSpPr>
            <a:cxnSpLocks/>
            <a:stCxn id="100" idx="2"/>
            <a:endCxn id="102" idx="0"/>
          </p:cNvCxnSpPr>
          <p:nvPr/>
        </p:nvCxnSpPr>
        <p:spPr>
          <a:xfrm>
            <a:off x="10148762" y="3340769"/>
            <a:ext cx="965431" cy="292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E39DECCD-0EB5-F783-C5BB-572A40E4137F}"/>
              </a:ext>
            </a:extLst>
          </p:cNvPr>
          <p:cNvSpPr txBox="1"/>
          <p:nvPr/>
        </p:nvSpPr>
        <p:spPr>
          <a:xfrm>
            <a:off x="8256014" y="4635942"/>
            <a:ext cx="1926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g (B,{C}) = w(B,C) + g (C, </a:t>
            </a:r>
            <a:r>
              <a:rPr lang="az-Cyrl-AZ" sz="1200" dirty="0">
                <a:cs typeface="Suez One" panose="020F0502020204030204" pitchFamily="2" charset="-79"/>
              </a:rPr>
              <a:t>Ф</a:t>
            </a:r>
            <a:r>
              <a:rPr lang="tr-TR" sz="1200" dirty="0"/>
              <a:t>)</a:t>
            </a:r>
          </a:p>
          <a:p>
            <a:r>
              <a:rPr lang="tr-TR" sz="1400" dirty="0"/>
              <a:t>                </a:t>
            </a:r>
          </a:p>
          <a:p>
            <a:r>
              <a:rPr lang="tr-TR" sz="1400" dirty="0"/>
              <a:t>               = 13 + 4 </a:t>
            </a:r>
          </a:p>
          <a:p>
            <a:r>
              <a:rPr lang="tr-TR" sz="1400" dirty="0"/>
              <a:t>               = 17</a:t>
            </a:r>
          </a:p>
        </p:txBody>
      </p:sp>
      <p:cxnSp>
        <p:nvCxnSpPr>
          <p:cNvPr id="107" name="Düz Ok Bağlayıcısı 106">
            <a:extLst>
              <a:ext uri="{FF2B5EF4-FFF2-40B4-BE49-F238E27FC236}">
                <a16:creationId xmlns:a16="http://schemas.microsoft.com/office/drawing/2014/main" id="{80163EB4-874F-5D60-7CB5-189142E71A89}"/>
              </a:ext>
            </a:extLst>
          </p:cNvPr>
          <p:cNvCxnSpPr>
            <a:cxnSpLocks/>
            <a:stCxn id="101" idx="2"/>
            <a:endCxn id="106" idx="0"/>
          </p:cNvCxnSpPr>
          <p:nvPr/>
        </p:nvCxnSpPr>
        <p:spPr>
          <a:xfrm flipH="1">
            <a:off x="9219387" y="4134457"/>
            <a:ext cx="2405" cy="501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Metin kutusu 107">
            <a:extLst>
              <a:ext uri="{FF2B5EF4-FFF2-40B4-BE49-F238E27FC236}">
                <a16:creationId xmlns:a16="http://schemas.microsoft.com/office/drawing/2014/main" id="{48E94D0B-C99E-A44A-E748-185CDDE71FC2}"/>
              </a:ext>
            </a:extLst>
          </p:cNvPr>
          <p:cNvSpPr txBox="1"/>
          <p:nvPr/>
        </p:nvSpPr>
        <p:spPr>
          <a:xfrm>
            <a:off x="10166986" y="4635942"/>
            <a:ext cx="1912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g (C,{B}) = w(C,B) + g (B, </a:t>
            </a:r>
            <a:r>
              <a:rPr lang="az-Cyrl-AZ" sz="1200" dirty="0">
                <a:cs typeface="Suez One" panose="020F0502020204030204" pitchFamily="2" charset="-79"/>
              </a:rPr>
              <a:t>Ф</a:t>
            </a:r>
            <a:r>
              <a:rPr lang="tr-TR" sz="1200" dirty="0"/>
              <a:t>)</a:t>
            </a:r>
          </a:p>
          <a:p>
            <a:r>
              <a:rPr lang="tr-TR" sz="1400" dirty="0"/>
              <a:t>                </a:t>
            </a:r>
          </a:p>
          <a:p>
            <a:r>
              <a:rPr lang="tr-TR" sz="1400" dirty="0"/>
              <a:t>               = 7 + 8 </a:t>
            </a:r>
          </a:p>
          <a:p>
            <a:r>
              <a:rPr lang="tr-TR" sz="1400" dirty="0"/>
              <a:t>               = 15</a:t>
            </a:r>
          </a:p>
        </p:txBody>
      </p:sp>
      <p:cxnSp>
        <p:nvCxnSpPr>
          <p:cNvPr id="109" name="Düz Ok Bağlayıcısı 108">
            <a:extLst>
              <a:ext uri="{FF2B5EF4-FFF2-40B4-BE49-F238E27FC236}">
                <a16:creationId xmlns:a16="http://schemas.microsoft.com/office/drawing/2014/main" id="{72BF1CF7-DC8B-FF3E-473A-F5E615E3C4F6}"/>
              </a:ext>
            </a:extLst>
          </p:cNvPr>
          <p:cNvCxnSpPr>
            <a:cxnSpLocks/>
            <a:stCxn id="102" idx="2"/>
            <a:endCxn id="108" idx="0"/>
          </p:cNvCxnSpPr>
          <p:nvPr/>
        </p:nvCxnSpPr>
        <p:spPr>
          <a:xfrm>
            <a:off x="11114193" y="4156927"/>
            <a:ext cx="9145" cy="47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46C09EED-D42D-0F5F-1E28-884D31CAA601}"/>
              </a:ext>
            </a:extLst>
          </p:cNvPr>
          <p:cNvSpPr txBox="1"/>
          <p:nvPr/>
        </p:nvSpPr>
        <p:spPr>
          <a:xfrm>
            <a:off x="1084935" y="38696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14</a:t>
            </a:r>
          </a:p>
        </p:txBody>
      </p:sp>
      <p:sp>
        <p:nvSpPr>
          <p:cNvPr id="111" name="Dikdörtgen 110">
            <a:extLst>
              <a:ext uri="{FF2B5EF4-FFF2-40B4-BE49-F238E27FC236}">
                <a16:creationId xmlns:a16="http://schemas.microsoft.com/office/drawing/2014/main" id="{977C768B-51AB-79DD-7256-C91A675631D3}"/>
              </a:ext>
            </a:extLst>
          </p:cNvPr>
          <p:cNvSpPr/>
          <p:nvPr/>
        </p:nvSpPr>
        <p:spPr>
          <a:xfrm>
            <a:off x="1159877" y="3895317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56B578F0-03D9-E811-71D3-25897FC54D00}"/>
              </a:ext>
            </a:extLst>
          </p:cNvPr>
          <p:cNvSpPr/>
          <p:nvPr/>
        </p:nvSpPr>
        <p:spPr>
          <a:xfrm>
            <a:off x="410100" y="3885040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3" name="Dikdörtgen 112">
            <a:extLst>
              <a:ext uri="{FF2B5EF4-FFF2-40B4-BE49-F238E27FC236}">
                <a16:creationId xmlns:a16="http://schemas.microsoft.com/office/drawing/2014/main" id="{7302EFFB-B102-AA1F-0D3C-7B57A0504105}"/>
              </a:ext>
            </a:extLst>
          </p:cNvPr>
          <p:cNvSpPr/>
          <p:nvPr/>
        </p:nvSpPr>
        <p:spPr>
          <a:xfrm>
            <a:off x="2357716" y="3933498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4" name="Metin kutusu 113">
            <a:extLst>
              <a:ext uri="{FF2B5EF4-FFF2-40B4-BE49-F238E27FC236}">
                <a16:creationId xmlns:a16="http://schemas.microsoft.com/office/drawing/2014/main" id="{452E2E8A-831B-F8E5-D3EB-405243DC8600}"/>
              </a:ext>
            </a:extLst>
          </p:cNvPr>
          <p:cNvSpPr txBox="1"/>
          <p:nvPr/>
        </p:nvSpPr>
        <p:spPr>
          <a:xfrm>
            <a:off x="351162" y="38696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13</a:t>
            </a:r>
          </a:p>
        </p:txBody>
      </p:sp>
      <p:sp>
        <p:nvSpPr>
          <p:cNvPr id="115" name="Dikdörtgen 114">
            <a:extLst>
              <a:ext uri="{FF2B5EF4-FFF2-40B4-BE49-F238E27FC236}">
                <a16:creationId xmlns:a16="http://schemas.microsoft.com/office/drawing/2014/main" id="{091E09DB-FA6A-21A3-2F72-3B014E3CBEEC}"/>
              </a:ext>
            </a:extLst>
          </p:cNvPr>
          <p:cNvSpPr/>
          <p:nvPr/>
        </p:nvSpPr>
        <p:spPr>
          <a:xfrm>
            <a:off x="3032474" y="3933498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6" name="Dikdörtgen 115">
            <a:extLst>
              <a:ext uri="{FF2B5EF4-FFF2-40B4-BE49-F238E27FC236}">
                <a16:creationId xmlns:a16="http://schemas.microsoft.com/office/drawing/2014/main" id="{FBA24BA3-5364-5EAF-C04D-18B04C3A99C4}"/>
              </a:ext>
            </a:extLst>
          </p:cNvPr>
          <p:cNvSpPr/>
          <p:nvPr/>
        </p:nvSpPr>
        <p:spPr>
          <a:xfrm>
            <a:off x="8673273" y="3949897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7" name="Dikdörtgen 116">
            <a:extLst>
              <a:ext uri="{FF2B5EF4-FFF2-40B4-BE49-F238E27FC236}">
                <a16:creationId xmlns:a16="http://schemas.microsoft.com/office/drawing/2014/main" id="{3721D59F-117F-37CB-5D35-873E947D1E8B}"/>
              </a:ext>
            </a:extLst>
          </p:cNvPr>
          <p:cNvSpPr/>
          <p:nvPr/>
        </p:nvSpPr>
        <p:spPr>
          <a:xfrm>
            <a:off x="9429709" y="3948577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8" name="Dikdörtgen 117">
            <a:extLst>
              <a:ext uri="{FF2B5EF4-FFF2-40B4-BE49-F238E27FC236}">
                <a16:creationId xmlns:a16="http://schemas.microsoft.com/office/drawing/2014/main" id="{F20F27BA-A611-A8BF-FA14-A518BE5C6140}"/>
              </a:ext>
            </a:extLst>
          </p:cNvPr>
          <p:cNvSpPr/>
          <p:nvPr/>
        </p:nvSpPr>
        <p:spPr>
          <a:xfrm>
            <a:off x="10570155" y="3948109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D75FB305-6F3C-8D34-365D-D069A1C83D6A}"/>
              </a:ext>
            </a:extLst>
          </p:cNvPr>
          <p:cNvSpPr/>
          <p:nvPr/>
        </p:nvSpPr>
        <p:spPr>
          <a:xfrm>
            <a:off x="11302252" y="3943376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0" name="Dikdörtgen 119">
            <a:extLst>
              <a:ext uri="{FF2B5EF4-FFF2-40B4-BE49-F238E27FC236}">
                <a16:creationId xmlns:a16="http://schemas.microsoft.com/office/drawing/2014/main" id="{206C539E-704C-1EB2-6C3C-58F8EC75F473}"/>
              </a:ext>
            </a:extLst>
          </p:cNvPr>
          <p:cNvSpPr/>
          <p:nvPr/>
        </p:nvSpPr>
        <p:spPr>
          <a:xfrm>
            <a:off x="6296486" y="3962426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1" name="Dikdörtgen 120">
            <a:extLst>
              <a:ext uri="{FF2B5EF4-FFF2-40B4-BE49-F238E27FC236}">
                <a16:creationId xmlns:a16="http://schemas.microsoft.com/office/drawing/2014/main" id="{A8BFA5DA-9DB0-362C-8351-75DCCBC7FFAD}"/>
              </a:ext>
            </a:extLst>
          </p:cNvPr>
          <p:cNvSpPr/>
          <p:nvPr/>
        </p:nvSpPr>
        <p:spPr>
          <a:xfrm>
            <a:off x="7045473" y="3966046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4" name="Dikdörtgen 123">
            <a:extLst>
              <a:ext uri="{FF2B5EF4-FFF2-40B4-BE49-F238E27FC236}">
                <a16:creationId xmlns:a16="http://schemas.microsoft.com/office/drawing/2014/main" id="{DD1A4E60-2C8F-E0F2-D408-BC51EDE9765D}"/>
              </a:ext>
            </a:extLst>
          </p:cNvPr>
          <p:cNvSpPr/>
          <p:nvPr/>
        </p:nvSpPr>
        <p:spPr>
          <a:xfrm>
            <a:off x="4399573" y="3962426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5" name="Dikdörtgen 124">
            <a:extLst>
              <a:ext uri="{FF2B5EF4-FFF2-40B4-BE49-F238E27FC236}">
                <a16:creationId xmlns:a16="http://schemas.microsoft.com/office/drawing/2014/main" id="{FDE55F65-34A6-E5E4-11BC-457EFADBDBDB}"/>
              </a:ext>
            </a:extLst>
          </p:cNvPr>
          <p:cNvSpPr/>
          <p:nvPr/>
        </p:nvSpPr>
        <p:spPr>
          <a:xfrm>
            <a:off x="5127486" y="3966046"/>
            <a:ext cx="310844" cy="300592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6" name="Metin kutusu 125">
            <a:extLst>
              <a:ext uri="{FF2B5EF4-FFF2-40B4-BE49-F238E27FC236}">
                <a16:creationId xmlns:a16="http://schemas.microsoft.com/office/drawing/2014/main" id="{189BF174-E989-BADD-1ADF-204A6C8FDC12}"/>
              </a:ext>
            </a:extLst>
          </p:cNvPr>
          <p:cNvSpPr txBox="1"/>
          <p:nvPr/>
        </p:nvSpPr>
        <p:spPr>
          <a:xfrm>
            <a:off x="1060201" y="32004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92D050"/>
                </a:solidFill>
              </a:rPr>
              <a:t>27</a:t>
            </a:r>
          </a:p>
        </p:txBody>
      </p:sp>
      <p:sp>
        <p:nvSpPr>
          <p:cNvPr id="127" name="Metin kutusu 126">
            <a:extLst>
              <a:ext uri="{FF2B5EF4-FFF2-40B4-BE49-F238E27FC236}">
                <a16:creationId xmlns:a16="http://schemas.microsoft.com/office/drawing/2014/main" id="{48E2DEED-E8F9-0D8B-2770-39581B08A165}"/>
              </a:ext>
            </a:extLst>
          </p:cNvPr>
          <p:cNvSpPr txBox="1"/>
          <p:nvPr/>
        </p:nvSpPr>
        <p:spPr>
          <a:xfrm>
            <a:off x="10550874" y="321859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92D050"/>
                </a:solidFill>
              </a:rPr>
              <a:t>17</a:t>
            </a:r>
          </a:p>
        </p:txBody>
      </p:sp>
      <p:sp>
        <p:nvSpPr>
          <p:cNvPr id="128" name="Metin kutusu 127">
            <a:extLst>
              <a:ext uri="{FF2B5EF4-FFF2-40B4-BE49-F238E27FC236}">
                <a16:creationId xmlns:a16="http://schemas.microsoft.com/office/drawing/2014/main" id="{DEDC0EAB-83FE-44A3-B6AA-B07309C0E867}"/>
              </a:ext>
            </a:extLst>
          </p:cNvPr>
          <p:cNvSpPr txBox="1"/>
          <p:nvPr/>
        </p:nvSpPr>
        <p:spPr>
          <a:xfrm>
            <a:off x="9268656" y="321082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92D050"/>
                </a:solidFill>
              </a:rPr>
              <a:t>29</a:t>
            </a:r>
          </a:p>
        </p:txBody>
      </p:sp>
      <p:sp>
        <p:nvSpPr>
          <p:cNvPr id="129" name="Metin kutusu 128">
            <a:extLst>
              <a:ext uri="{FF2B5EF4-FFF2-40B4-BE49-F238E27FC236}">
                <a16:creationId xmlns:a16="http://schemas.microsoft.com/office/drawing/2014/main" id="{508BBDBD-7675-CAC9-D860-C9FBDB57DB38}"/>
              </a:ext>
            </a:extLst>
          </p:cNvPr>
          <p:cNvSpPr txBox="1"/>
          <p:nvPr/>
        </p:nvSpPr>
        <p:spPr>
          <a:xfrm>
            <a:off x="6322951" y="321859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92D050"/>
                </a:solidFill>
              </a:rPr>
              <a:t>29</a:t>
            </a:r>
          </a:p>
        </p:txBody>
      </p:sp>
      <p:sp>
        <p:nvSpPr>
          <p:cNvPr id="130" name="Metin kutusu 129">
            <a:extLst>
              <a:ext uri="{FF2B5EF4-FFF2-40B4-BE49-F238E27FC236}">
                <a16:creationId xmlns:a16="http://schemas.microsoft.com/office/drawing/2014/main" id="{5F38D5BE-1290-4C72-46F7-7D6686C84450}"/>
              </a:ext>
            </a:extLst>
          </p:cNvPr>
          <p:cNvSpPr txBox="1"/>
          <p:nvPr/>
        </p:nvSpPr>
        <p:spPr>
          <a:xfrm>
            <a:off x="5005695" y="322217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92D050"/>
                </a:solidFill>
              </a:rPr>
              <a:t>28</a:t>
            </a:r>
          </a:p>
        </p:txBody>
      </p:sp>
      <p:sp>
        <p:nvSpPr>
          <p:cNvPr id="131" name="Metin kutusu 130">
            <a:extLst>
              <a:ext uri="{FF2B5EF4-FFF2-40B4-BE49-F238E27FC236}">
                <a16:creationId xmlns:a16="http://schemas.microsoft.com/office/drawing/2014/main" id="{2B54C904-E6FF-787D-5DA9-34D99E2D4E71}"/>
              </a:ext>
            </a:extLst>
          </p:cNvPr>
          <p:cNvSpPr txBox="1"/>
          <p:nvPr/>
        </p:nvSpPr>
        <p:spPr>
          <a:xfrm>
            <a:off x="2276294" y="318263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92D050"/>
                </a:solidFill>
              </a:rPr>
              <a:t>22</a:t>
            </a:r>
          </a:p>
        </p:txBody>
      </p:sp>
      <p:sp>
        <p:nvSpPr>
          <p:cNvPr id="132" name="Metin kutusu 131">
            <a:extLst>
              <a:ext uri="{FF2B5EF4-FFF2-40B4-BE49-F238E27FC236}">
                <a16:creationId xmlns:a16="http://schemas.microsoft.com/office/drawing/2014/main" id="{0DF0508C-97EF-22A2-4855-ECC3524C7E39}"/>
              </a:ext>
            </a:extLst>
          </p:cNvPr>
          <p:cNvSpPr txBox="1"/>
          <p:nvPr/>
        </p:nvSpPr>
        <p:spPr>
          <a:xfrm>
            <a:off x="2299410" y="390696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16</a:t>
            </a:r>
          </a:p>
        </p:txBody>
      </p:sp>
      <p:sp>
        <p:nvSpPr>
          <p:cNvPr id="133" name="Metin kutusu 132">
            <a:extLst>
              <a:ext uri="{FF2B5EF4-FFF2-40B4-BE49-F238E27FC236}">
                <a16:creationId xmlns:a16="http://schemas.microsoft.com/office/drawing/2014/main" id="{1B333EEC-855D-2D55-34F8-AFA68C0EC10B}"/>
              </a:ext>
            </a:extLst>
          </p:cNvPr>
          <p:cNvSpPr txBox="1"/>
          <p:nvPr/>
        </p:nvSpPr>
        <p:spPr>
          <a:xfrm>
            <a:off x="3036748" y="39069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6</a:t>
            </a:r>
          </a:p>
        </p:txBody>
      </p:sp>
      <p:sp>
        <p:nvSpPr>
          <p:cNvPr id="144" name="Metin kutusu 143">
            <a:extLst>
              <a:ext uri="{FF2B5EF4-FFF2-40B4-BE49-F238E27FC236}">
                <a16:creationId xmlns:a16="http://schemas.microsoft.com/office/drawing/2014/main" id="{C8F80BF9-B0FC-6D94-7043-F83AE6329AAE}"/>
              </a:ext>
            </a:extLst>
          </p:cNvPr>
          <p:cNvSpPr txBox="1"/>
          <p:nvPr/>
        </p:nvSpPr>
        <p:spPr>
          <a:xfrm>
            <a:off x="4406278" y="39497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7</a:t>
            </a:r>
          </a:p>
        </p:txBody>
      </p:sp>
      <p:sp>
        <p:nvSpPr>
          <p:cNvPr id="145" name="Metin kutusu 144">
            <a:extLst>
              <a:ext uri="{FF2B5EF4-FFF2-40B4-BE49-F238E27FC236}">
                <a16:creationId xmlns:a16="http://schemas.microsoft.com/office/drawing/2014/main" id="{89F5FE9C-7894-F78D-43A1-AC251C7A7771}"/>
              </a:ext>
            </a:extLst>
          </p:cNvPr>
          <p:cNvSpPr txBox="1"/>
          <p:nvPr/>
        </p:nvSpPr>
        <p:spPr>
          <a:xfrm>
            <a:off x="5076281" y="392809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21</a:t>
            </a:r>
          </a:p>
        </p:txBody>
      </p:sp>
      <p:sp>
        <p:nvSpPr>
          <p:cNvPr id="146" name="Metin kutusu 145">
            <a:extLst>
              <a:ext uri="{FF2B5EF4-FFF2-40B4-BE49-F238E27FC236}">
                <a16:creationId xmlns:a16="http://schemas.microsoft.com/office/drawing/2014/main" id="{FC12AEDD-FC31-AA3B-9C86-FD8953FA9C15}"/>
              </a:ext>
            </a:extLst>
          </p:cNvPr>
          <p:cNvSpPr txBox="1"/>
          <p:nvPr/>
        </p:nvSpPr>
        <p:spPr>
          <a:xfrm>
            <a:off x="6303053" y="39330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9</a:t>
            </a:r>
          </a:p>
        </p:txBody>
      </p:sp>
      <p:sp>
        <p:nvSpPr>
          <p:cNvPr id="147" name="Metin kutusu 146">
            <a:extLst>
              <a:ext uri="{FF2B5EF4-FFF2-40B4-BE49-F238E27FC236}">
                <a16:creationId xmlns:a16="http://schemas.microsoft.com/office/drawing/2014/main" id="{F3EBCC20-2B4C-CCF4-E6A1-3265BC1D58CB}"/>
              </a:ext>
            </a:extLst>
          </p:cNvPr>
          <p:cNvSpPr txBox="1"/>
          <p:nvPr/>
        </p:nvSpPr>
        <p:spPr>
          <a:xfrm>
            <a:off x="6988522" y="394490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20</a:t>
            </a:r>
          </a:p>
        </p:txBody>
      </p:sp>
      <p:sp>
        <p:nvSpPr>
          <p:cNvPr id="148" name="Metin kutusu 147">
            <a:extLst>
              <a:ext uri="{FF2B5EF4-FFF2-40B4-BE49-F238E27FC236}">
                <a16:creationId xmlns:a16="http://schemas.microsoft.com/office/drawing/2014/main" id="{3228E641-34E2-882C-DA4C-F947CBC49BE5}"/>
              </a:ext>
            </a:extLst>
          </p:cNvPr>
          <p:cNvSpPr txBox="1"/>
          <p:nvPr/>
        </p:nvSpPr>
        <p:spPr>
          <a:xfrm>
            <a:off x="10586901" y="392883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2</a:t>
            </a:r>
          </a:p>
        </p:txBody>
      </p:sp>
      <p:sp>
        <p:nvSpPr>
          <p:cNvPr id="149" name="Metin kutusu 148">
            <a:extLst>
              <a:ext uri="{FF2B5EF4-FFF2-40B4-BE49-F238E27FC236}">
                <a16:creationId xmlns:a16="http://schemas.microsoft.com/office/drawing/2014/main" id="{E67E2350-1EA9-B0B4-953C-060E256D67D9}"/>
              </a:ext>
            </a:extLst>
          </p:cNvPr>
          <p:cNvSpPr txBox="1"/>
          <p:nvPr/>
        </p:nvSpPr>
        <p:spPr>
          <a:xfrm>
            <a:off x="9366588" y="392601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17</a:t>
            </a:r>
          </a:p>
        </p:txBody>
      </p:sp>
      <p:sp>
        <p:nvSpPr>
          <p:cNvPr id="150" name="Metin kutusu 149">
            <a:extLst>
              <a:ext uri="{FF2B5EF4-FFF2-40B4-BE49-F238E27FC236}">
                <a16:creationId xmlns:a16="http://schemas.microsoft.com/office/drawing/2014/main" id="{192C52C7-9B11-AB8A-6545-723F1F1AE3E6}"/>
              </a:ext>
            </a:extLst>
          </p:cNvPr>
          <p:cNvSpPr txBox="1"/>
          <p:nvPr/>
        </p:nvSpPr>
        <p:spPr>
          <a:xfrm>
            <a:off x="8609608" y="392840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12</a:t>
            </a:r>
          </a:p>
        </p:txBody>
      </p:sp>
      <p:sp>
        <p:nvSpPr>
          <p:cNvPr id="151" name="Metin kutusu 150">
            <a:extLst>
              <a:ext uri="{FF2B5EF4-FFF2-40B4-BE49-F238E27FC236}">
                <a16:creationId xmlns:a16="http://schemas.microsoft.com/office/drawing/2014/main" id="{D54B884D-978C-7626-5277-7D4AF791A91C}"/>
              </a:ext>
            </a:extLst>
          </p:cNvPr>
          <p:cNvSpPr txBox="1"/>
          <p:nvPr/>
        </p:nvSpPr>
        <p:spPr>
          <a:xfrm>
            <a:off x="11234307" y="39192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15</a:t>
            </a:r>
          </a:p>
        </p:txBody>
      </p:sp>
      <p:sp>
        <p:nvSpPr>
          <p:cNvPr id="158" name="Metin kutusu 157">
            <a:extLst>
              <a:ext uri="{FF2B5EF4-FFF2-40B4-BE49-F238E27FC236}">
                <a16:creationId xmlns:a16="http://schemas.microsoft.com/office/drawing/2014/main" id="{DD077E48-20CC-8818-3346-A0817FD436B6}"/>
              </a:ext>
            </a:extLst>
          </p:cNvPr>
          <p:cNvSpPr txBox="1"/>
          <p:nvPr/>
        </p:nvSpPr>
        <p:spPr>
          <a:xfrm>
            <a:off x="-26771" y="238776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16+22=38</a:t>
            </a:r>
          </a:p>
        </p:txBody>
      </p:sp>
      <p:sp>
        <p:nvSpPr>
          <p:cNvPr id="159" name="Dikdörtgen 158">
            <a:extLst>
              <a:ext uri="{FF2B5EF4-FFF2-40B4-BE49-F238E27FC236}">
                <a16:creationId xmlns:a16="http://schemas.microsoft.com/office/drawing/2014/main" id="{7BCEEAD3-5111-FF97-4980-21932B4CF55C}"/>
              </a:ext>
            </a:extLst>
          </p:cNvPr>
          <p:cNvSpPr/>
          <p:nvPr/>
        </p:nvSpPr>
        <p:spPr>
          <a:xfrm>
            <a:off x="20132" y="2430388"/>
            <a:ext cx="1066038" cy="28696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1" name="Metin kutusu 160">
            <a:extLst>
              <a:ext uri="{FF2B5EF4-FFF2-40B4-BE49-F238E27FC236}">
                <a16:creationId xmlns:a16="http://schemas.microsoft.com/office/drawing/2014/main" id="{9CF7B324-57F8-7A13-0D17-B654EDD231D2}"/>
              </a:ext>
            </a:extLst>
          </p:cNvPr>
          <p:cNvSpPr txBox="1"/>
          <p:nvPr/>
        </p:nvSpPr>
        <p:spPr>
          <a:xfrm>
            <a:off x="3761558" y="242983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11+28=39</a:t>
            </a:r>
          </a:p>
        </p:txBody>
      </p:sp>
      <p:sp>
        <p:nvSpPr>
          <p:cNvPr id="162" name="Dikdörtgen 161">
            <a:extLst>
              <a:ext uri="{FF2B5EF4-FFF2-40B4-BE49-F238E27FC236}">
                <a16:creationId xmlns:a16="http://schemas.microsoft.com/office/drawing/2014/main" id="{6B9FEA71-317C-1B5F-5B9F-28AA835C5A15}"/>
              </a:ext>
            </a:extLst>
          </p:cNvPr>
          <p:cNvSpPr/>
          <p:nvPr/>
        </p:nvSpPr>
        <p:spPr>
          <a:xfrm>
            <a:off x="3808461" y="2472458"/>
            <a:ext cx="1066038" cy="28696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3" name="Metin kutusu 162">
            <a:extLst>
              <a:ext uri="{FF2B5EF4-FFF2-40B4-BE49-F238E27FC236}">
                <a16:creationId xmlns:a16="http://schemas.microsoft.com/office/drawing/2014/main" id="{76CBCA4E-29B2-F94A-7230-5510DF27665B}"/>
              </a:ext>
            </a:extLst>
          </p:cNvPr>
          <p:cNvSpPr txBox="1"/>
          <p:nvPr/>
        </p:nvSpPr>
        <p:spPr>
          <a:xfrm>
            <a:off x="8139291" y="242915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6+17=23</a:t>
            </a:r>
          </a:p>
        </p:txBody>
      </p:sp>
      <p:sp>
        <p:nvSpPr>
          <p:cNvPr id="164" name="Dikdörtgen 163">
            <a:extLst>
              <a:ext uri="{FF2B5EF4-FFF2-40B4-BE49-F238E27FC236}">
                <a16:creationId xmlns:a16="http://schemas.microsoft.com/office/drawing/2014/main" id="{19F4BB39-43F0-5392-0049-E7ECE203FE5B}"/>
              </a:ext>
            </a:extLst>
          </p:cNvPr>
          <p:cNvSpPr/>
          <p:nvPr/>
        </p:nvSpPr>
        <p:spPr>
          <a:xfrm>
            <a:off x="8186194" y="2471777"/>
            <a:ext cx="1001782" cy="28696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5" name="Metin kutusu 164">
            <a:extLst>
              <a:ext uri="{FF2B5EF4-FFF2-40B4-BE49-F238E27FC236}">
                <a16:creationId xmlns:a16="http://schemas.microsoft.com/office/drawing/2014/main" id="{F313EA19-E114-52F5-DA62-17F3B27294A8}"/>
              </a:ext>
            </a:extLst>
          </p:cNvPr>
          <p:cNvSpPr txBox="1"/>
          <p:nvPr/>
        </p:nvSpPr>
        <p:spPr>
          <a:xfrm>
            <a:off x="7890549" y="1046159"/>
            <a:ext cx="24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C000"/>
                </a:solidFill>
              </a:rPr>
              <a:t>En Kısa Yol: A-D-C-B-A</a:t>
            </a:r>
          </a:p>
        </p:txBody>
      </p:sp>
      <p:sp>
        <p:nvSpPr>
          <p:cNvPr id="166" name="Dikdörtgen 165">
            <a:extLst>
              <a:ext uri="{FF2B5EF4-FFF2-40B4-BE49-F238E27FC236}">
                <a16:creationId xmlns:a16="http://schemas.microsoft.com/office/drawing/2014/main" id="{326EECD0-FD0D-837A-9E62-ADDD03350434}"/>
              </a:ext>
            </a:extLst>
          </p:cNvPr>
          <p:cNvSpPr/>
          <p:nvPr/>
        </p:nvSpPr>
        <p:spPr>
          <a:xfrm>
            <a:off x="7898207" y="1028211"/>
            <a:ext cx="2407519" cy="3918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3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35" grpId="0"/>
      <p:bldP spid="36" grpId="0"/>
      <p:bldP spid="37" grpId="0"/>
      <p:bldP spid="56" grpId="0"/>
      <p:bldP spid="64" grpId="0"/>
      <p:bldP spid="80" grpId="0"/>
      <p:bldP spid="81" grpId="0"/>
      <p:bldP spid="82" grpId="0"/>
      <p:bldP spid="86" grpId="0"/>
      <p:bldP spid="88" grpId="0"/>
      <p:bldP spid="100" grpId="0"/>
      <p:bldP spid="101" grpId="0"/>
      <p:bldP spid="102" grpId="0"/>
      <p:bldP spid="106" grpId="0"/>
      <p:bldP spid="108" grpId="0"/>
      <p:bldP spid="110" grpId="0"/>
      <p:bldP spid="111" grpId="0" animBg="1"/>
      <p:bldP spid="112" grpId="0" animBg="1"/>
      <p:bldP spid="113" grpId="0" animBg="1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8" grpId="0"/>
      <p:bldP spid="159" grpId="0" animBg="1"/>
      <p:bldP spid="161" grpId="0"/>
      <p:bldP spid="162" grpId="0" animBg="1"/>
      <p:bldP spid="163" grpId="0"/>
      <p:bldP spid="164" grpId="0" animBg="1"/>
      <p:bldP spid="165" grpId="0"/>
      <p:bldP spid="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564599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564598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547565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1008374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555392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547565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996814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Resim 5" descr="ekran görüntüsü, diyagram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CF69E0C4-CBD5-1D02-D385-70025B924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80" y="2328336"/>
            <a:ext cx="2973806" cy="2649022"/>
          </a:xfrm>
          <a:prstGeom prst="rect">
            <a:avLst/>
          </a:prstGeom>
        </p:spPr>
      </p:pic>
      <p:pic>
        <p:nvPicPr>
          <p:cNvPr id="9" name="Resim 8" descr="çizgi, öykü gelişim çizgisi; kumpas; grafiğini çıkarma, diyagram içeren bir resim&#10;&#10;Açıklama otomatik olarak oluşturuldu">
            <a:extLst>
              <a:ext uri="{FF2B5EF4-FFF2-40B4-BE49-F238E27FC236}">
                <a16:creationId xmlns:a16="http://schemas.microsoft.com/office/drawing/2014/main" id="{464A54BB-2EEC-CD74-3796-641DFE50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6" y="2572764"/>
            <a:ext cx="3435864" cy="24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12269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12268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4765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56044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3062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4765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44484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Resim 5" descr="ekran görüntüsü, diyagram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CF69E0C4-CBD5-1D02-D385-70025B924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72" y="1110774"/>
            <a:ext cx="1720780" cy="1532845"/>
          </a:xfrm>
          <a:prstGeom prst="rect">
            <a:avLst/>
          </a:prstGeom>
        </p:spPr>
      </p:pic>
      <p:pic>
        <p:nvPicPr>
          <p:cNvPr id="9" name="Resim 8" descr="çizgi, öykü gelişim çizgisi; kumpas; grafiğini çıkarma, diyagram içeren bir resim&#10;&#10;Açıklama otomatik olarak oluşturuldu">
            <a:extLst>
              <a:ext uri="{FF2B5EF4-FFF2-40B4-BE49-F238E27FC236}">
                <a16:creationId xmlns:a16="http://schemas.microsoft.com/office/drawing/2014/main" id="{464A54BB-2EEC-CD74-3796-641DFE50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26" y="1088333"/>
            <a:ext cx="2190244" cy="153284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686B406-865B-0E05-3E8C-2CF94AA1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16" y="3189985"/>
            <a:ext cx="2351927" cy="1897787"/>
          </a:xfrm>
          <a:prstGeom prst="rect">
            <a:avLst/>
          </a:prstGeom>
        </p:spPr>
      </p:pic>
      <p:sp>
        <p:nvSpPr>
          <p:cNvPr id="8" name="Ok: Sağ 7">
            <a:extLst>
              <a:ext uri="{FF2B5EF4-FFF2-40B4-BE49-F238E27FC236}">
                <a16:creationId xmlns:a16="http://schemas.microsoft.com/office/drawing/2014/main" id="{32E6BB35-53B8-B4D5-12A3-F399F6A4DAE8}"/>
              </a:ext>
            </a:extLst>
          </p:cNvPr>
          <p:cNvSpPr/>
          <p:nvPr/>
        </p:nvSpPr>
        <p:spPr>
          <a:xfrm>
            <a:off x="2632743" y="3764522"/>
            <a:ext cx="1928907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99CF8C9-5555-33EE-5D73-BBDDC6350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350" y="3111360"/>
            <a:ext cx="2168189" cy="2226861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209ED30C-800A-9E5F-27E8-84343224D41A}"/>
              </a:ext>
            </a:extLst>
          </p:cNvPr>
          <p:cNvSpPr/>
          <p:nvPr/>
        </p:nvSpPr>
        <p:spPr>
          <a:xfrm>
            <a:off x="6865239" y="3678610"/>
            <a:ext cx="2229673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Sütun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Column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pic>
        <p:nvPicPr>
          <p:cNvPr id="18" name="Resim 17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381BBC4-49FB-224A-C4C0-A4C24FA88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65" y="3111360"/>
            <a:ext cx="1943725" cy="1905719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3CB2B449-8030-AB84-2518-83FBEF977734}"/>
              </a:ext>
            </a:extLst>
          </p:cNvPr>
          <p:cNvSpPr txBox="1"/>
          <p:nvPr/>
        </p:nvSpPr>
        <p:spPr>
          <a:xfrm>
            <a:off x="11133646" y="374105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= M</a:t>
            </a:r>
            <a:r>
              <a:rPr lang="tr-TR" sz="36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E813DAE-B8FA-541F-EED3-91BC7E6D77DD}"/>
              </a:ext>
            </a:extLst>
          </p:cNvPr>
          <p:cNvSpPr txBox="1"/>
          <p:nvPr/>
        </p:nvSpPr>
        <p:spPr>
          <a:xfrm>
            <a:off x="3737380" y="5830067"/>
            <a:ext cx="187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Toplam Azaltma </a:t>
            </a:r>
          </a:p>
          <a:p>
            <a:r>
              <a:rPr lang="tr-TR" dirty="0"/>
              <a:t>(Total </a:t>
            </a:r>
            <a:r>
              <a:rPr lang="tr-TR" dirty="0" err="1"/>
              <a:t>Reduction</a:t>
            </a:r>
            <a:r>
              <a:rPr lang="tr-TR" dirty="0"/>
              <a:t>)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984D77E6-F836-5272-6863-21538A2A18AB}"/>
              </a:ext>
            </a:extLst>
          </p:cNvPr>
          <p:cNvCxnSpPr/>
          <p:nvPr/>
        </p:nvCxnSpPr>
        <p:spPr>
          <a:xfrm>
            <a:off x="5560044" y="6146939"/>
            <a:ext cx="4479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FF079A3-A934-B2BB-4AF1-713214C5560D}"/>
              </a:ext>
            </a:extLst>
          </p:cNvPr>
          <p:cNvSpPr txBox="1"/>
          <p:nvPr/>
        </p:nvSpPr>
        <p:spPr>
          <a:xfrm>
            <a:off x="6008039" y="5962273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2+2+1+1+0+0+0+0 = 6</a:t>
            </a:r>
          </a:p>
        </p:txBody>
      </p:sp>
    </p:spTree>
    <p:extLst>
      <p:ext uri="{BB962C8B-B14F-4D97-AF65-F5344CB8AC3E}">
        <p14:creationId xmlns:p14="http://schemas.microsoft.com/office/powerpoint/2010/main" val="34221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564599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564598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547565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1008374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555392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547565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996814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484CFC5-CD6D-A272-5240-5F667515B678}"/>
              </a:ext>
            </a:extLst>
          </p:cNvPr>
          <p:cNvSpPr/>
          <p:nvPr/>
        </p:nvSpPr>
        <p:spPr>
          <a:xfrm>
            <a:off x="5860751" y="2559097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35AC13-F126-45D8-2A16-62F689CF7475}"/>
              </a:ext>
            </a:extLst>
          </p:cNvPr>
          <p:cNvSpPr txBox="1"/>
          <p:nvPr/>
        </p:nvSpPr>
        <p:spPr>
          <a:xfrm>
            <a:off x="5998205" y="2645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C061341-8797-3354-419F-546527E0542B}"/>
              </a:ext>
            </a:extLst>
          </p:cNvPr>
          <p:cNvSpPr txBox="1"/>
          <p:nvPr/>
        </p:nvSpPr>
        <p:spPr>
          <a:xfrm>
            <a:off x="6427163" y="26392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D8B4032-F8F9-26D3-57D8-840DB4915BF3}"/>
              </a:ext>
            </a:extLst>
          </p:cNvPr>
          <p:cNvSpPr txBox="1"/>
          <p:nvPr/>
        </p:nvSpPr>
        <p:spPr>
          <a:xfrm>
            <a:off x="5890401" y="2189765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5948DD-A5E6-AAD6-0AB3-9AE6156E7D3C}"/>
              </a:ext>
            </a:extLst>
          </p:cNvPr>
          <p:cNvSpPr/>
          <p:nvPr/>
        </p:nvSpPr>
        <p:spPr>
          <a:xfrm>
            <a:off x="3455363" y="4577233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2465587-B5FE-4B3A-D1ED-9F2C65EA3EF0}"/>
              </a:ext>
            </a:extLst>
          </p:cNvPr>
          <p:cNvSpPr txBox="1"/>
          <p:nvPr/>
        </p:nvSpPr>
        <p:spPr>
          <a:xfrm>
            <a:off x="3598954" y="46777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491AF8-9E1A-27AE-C698-813BC7FFF292}"/>
              </a:ext>
            </a:extLst>
          </p:cNvPr>
          <p:cNvSpPr/>
          <p:nvPr/>
        </p:nvSpPr>
        <p:spPr>
          <a:xfrm>
            <a:off x="5860751" y="4563216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C33264A-2FFF-5E6A-89BC-4E957E04BC83}"/>
              </a:ext>
            </a:extLst>
          </p:cNvPr>
          <p:cNvSpPr txBox="1"/>
          <p:nvPr/>
        </p:nvSpPr>
        <p:spPr>
          <a:xfrm>
            <a:off x="6004342" y="4663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63BEBE-791D-C1BC-516C-5CAC6BABA596}"/>
              </a:ext>
            </a:extLst>
          </p:cNvPr>
          <p:cNvSpPr/>
          <p:nvPr/>
        </p:nvSpPr>
        <p:spPr>
          <a:xfrm>
            <a:off x="8087428" y="4577233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EF39CD-4CB1-0897-236F-B27259C02D0F}"/>
              </a:ext>
            </a:extLst>
          </p:cNvPr>
          <p:cNvSpPr txBox="1"/>
          <p:nvPr/>
        </p:nvSpPr>
        <p:spPr>
          <a:xfrm>
            <a:off x="8231019" y="46777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880283B4-4EBB-0321-E093-2B292F77C435}"/>
              </a:ext>
            </a:extLst>
          </p:cNvPr>
          <p:cNvCxnSpPr>
            <a:stCxn id="4" idx="3"/>
            <a:endCxn id="11" idx="0"/>
          </p:cNvCxnSpPr>
          <p:nvPr/>
        </p:nvCxnSpPr>
        <p:spPr>
          <a:xfrm flipH="1">
            <a:off x="3746867" y="3035772"/>
            <a:ext cx="2199263" cy="1541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AAF175BE-FD40-00F9-C439-680CEFDBB5ED}"/>
              </a:ext>
            </a:extLst>
          </p:cNvPr>
          <p:cNvCxnSpPr>
            <a:stCxn id="4" idx="4"/>
            <a:endCxn id="16" idx="0"/>
          </p:cNvCxnSpPr>
          <p:nvPr/>
        </p:nvCxnSpPr>
        <p:spPr>
          <a:xfrm>
            <a:off x="6152255" y="3117556"/>
            <a:ext cx="0" cy="1445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A78F3B33-D47A-2102-C14B-3AE2688EBE36}"/>
              </a:ext>
            </a:extLst>
          </p:cNvPr>
          <p:cNvCxnSpPr>
            <a:cxnSpLocks/>
            <a:stCxn id="4" idx="5"/>
            <a:endCxn id="19" idx="0"/>
          </p:cNvCxnSpPr>
          <p:nvPr/>
        </p:nvCxnSpPr>
        <p:spPr>
          <a:xfrm>
            <a:off x="6358379" y="3035772"/>
            <a:ext cx="2020553" cy="1541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55C0BBAE-35DF-079D-2954-525CEBE19F9C}"/>
              </a:ext>
            </a:extLst>
          </p:cNvPr>
          <p:cNvSpPr txBox="1"/>
          <p:nvPr/>
        </p:nvSpPr>
        <p:spPr>
          <a:xfrm>
            <a:off x="4038370" y="46845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8F06BDF-7C20-C6BF-CA88-CE0D5D8422DB}"/>
              </a:ext>
            </a:extLst>
          </p:cNvPr>
          <p:cNvSpPr txBox="1"/>
          <p:nvPr/>
        </p:nvSpPr>
        <p:spPr>
          <a:xfrm>
            <a:off x="6420751" y="465777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18C611C-0E08-07CE-8AAE-85E1B7283430}"/>
              </a:ext>
            </a:extLst>
          </p:cNvPr>
          <p:cNvSpPr txBox="1"/>
          <p:nvPr/>
        </p:nvSpPr>
        <p:spPr>
          <a:xfrm>
            <a:off x="8682708" y="465777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7275F6C-4499-E68D-FB04-EBB2B32B14E5}"/>
              </a:ext>
            </a:extLst>
          </p:cNvPr>
          <p:cNvSpPr txBox="1"/>
          <p:nvPr/>
        </p:nvSpPr>
        <p:spPr>
          <a:xfrm>
            <a:off x="10636790" y="1521912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 (</a:t>
            </a:r>
            <a:r>
              <a:rPr lang="tr-TR" dirty="0" err="1"/>
              <a:t>cost</a:t>
            </a:r>
            <a:r>
              <a:rPr lang="tr-TR" dirty="0"/>
              <a:t>-değer)</a:t>
            </a:r>
          </a:p>
        </p:txBody>
      </p:sp>
    </p:spTree>
    <p:extLst>
      <p:ext uri="{BB962C8B-B14F-4D97-AF65-F5344CB8AC3E}">
        <p14:creationId xmlns:p14="http://schemas.microsoft.com/office/powerpoint/2010/main" val="12892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 animBg="1"/>
      <p:bldP spid="13" grpId="0"/>
      <p:bldP spid="16" grpId="0" animBg="1"/>
      <p:bldP spid="18" grpId="0"/>
      <p:bldP spid="19" grpId="0" animBg="1"/>
      <p:bldP spid="20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0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-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703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3775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920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703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2215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33671C-5679-1F57-CABC-A1991492EE62}"/>
              </a:ext>
            </a:extLst>
          </p:cNvPr>
          <p:cNvSpPr txBox="1"/>
          <p:nvPr/>
        </p:nvSpPr>
        <p:spPr>
          <a:xfrm>
            <a:off x="2448628" y="934433"/>
            <a:ext cx="7182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Düğüm 2’nin matrisinin ve değerinin bulunması</a:t>
            </a:r>
          </a:p>
          <a:p>
            <a:r>
              <a:rPr lang="tr-TR" sz="2000" dirty="0"/>
              <a:t>                   Adım 1:   a. satırın ve b. sütunun </a:t>
            </a:r>
            <a:r>
              <a:rPr lang="tr-TR" sz="2000" b="1" dirty="0"/>
              <a:t>‘</a:t>
            </a:r>
            <a:r>
              <a:rPr lang="el-GR" sz="2000" b="1" dirty="0">
                <a:effectLst/>
              </a:rPr>
              <a:t>α</a:t>
            </a:r>
            <a:r>
              <a:rPr lang="tr-TR" sz="2000" b="1" dirty="0"/>
              <a:t>’</a:t>
            </a:r>
            <a:r>
              <a:rPr lang="tr-TR" sz="2000" dirty="0"/>
              <a:t> olarak ayarlanması</a:t>
            </a:r>
          </a:p>
          <a:p>
            <a:r>
              <a:rPr lang="tr-TR" sz="2000" dirty="0"/>
              <a:t>                   Adım 2:   M</a:t>
            </a:r>
            <a:r>
              <a:rPr lang="tr-TR" sz="2000" baseline="-25000" dirty="0"/>
              <a:t>1</a:t>
            </a:r>
            <a:r>
              <a:rPr lang="tr-TR" sz="2000" dirty="0"/>
              <a:t> [</a:t>
            </a:r>
            <a:r>
              <a:rPr lang="tr-TR" sz="2000" dirty="0" err="1"/>
              <a:t>b,a</a:t>
            </a:r>
            <a:r>
              <a:rPr lang="tr-TR" sz="2000" dirty="0"/>
              <a:t>] = </a:t>
            </a:r>
            <a:r>
              <a:rPr lang="el-GR" sz="2000" b="1" dirty="0">
                <a:effectLst/>
              </a:rPr>
              <a:t>α</a:t>
            </a:r>
            <a:endParaRPr lang="tr-TR" sz="2000" b="1" dirty="0">
              <a:effectLst/>
            </a:endParaRPr>
          </a:p>
          <a:p>
            <a:r>
              <a:rPr lang="tr-TR" sz="2000" dirty="0"/>
              <a:t>                   Adım 3:   Satır ve sütun azaltma işlemleri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D2606E9-1A97-B2AF-8B99-359C15145792}"/>
              </a:ext>
            </a:extLst>
          </p:cNvPr>
          <p:cNvCxnSpPr/>
          <p:nvPr/>
        </p:nvCxnSpPr>
        <p:spPr>
          <a:xfrm>
            <a:off x="3025499" y="1437661"/>
            <a:ext cx="423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2AD738-4C11-416F-1D16-D508D1D5EF92}"/>
              </a:ext>
            </a:extLst>
          </p:cNvPr>
          <p:cNvCxnSpPr>
            <a:cxnSpLocks/>
          </p:cNvCxnSpPr>
          <p:nvPr/>
        </p:nvCxnSpPr>
        <p:spPr>
          <a:xfrm>
            <a:off x="3025499" y="1731209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CDA4A64-AFE6-FF31-6F82-6FFD49F8468D}"/>
              </a:ext>
            </a:extLst>
          </p:cNvPr>
          <p:cNvSpPr txBox="1"/>
          <p:nvPr/>
        </p:nvSpPr>
        <p:spPr>
          <a:xfrm>
            <a:off x="432082" y="33260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</a:t>
            </a:r>
            <a:r>
              <a:rPr lang="tr-TR" sz="2400" baseline="-25000" dirty="0"/>
              <a:t>1</a:t>
            </a:r>
            <a:r>
              <a:rPr lang="tr-TR" sz="2400" dirty="0"/>
              <a:t> =</a:t>
            </a:r>
            <a:endParaRPr lang="tr-TR" sz="2400" baseline="-25000" dirty="0"/>
          </a:p>
        </p:txBody>
      </p:sp>
      <p:pic>
        <p:nvPicPr>
          <p:cNvPr id="16" name="Resim 15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604B4F0-9FFA-B1DF-38AB-43C8FCD8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8" y="2555648"/>
            <a:ext cx="1943725" cy="1905719"/>
          </a:xfrm>
          <a:prstGeom prst="rect">
            <a:avLst/>
          </a:prstGeom>
        </p:spPr>
      </p:pic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2C480FE-5E5D-8191-D1EF-1E2A165A8119}"/>
              </a:ext>
            </a:extLst>
          </p:cNvPr>
          <p:cNvCxnSpPr>
            <a:cxnSpLocks/>
          </p:cNvCxnSpPr>
          <p:nvPr/>
        </p:nvCxnSpPr>
        <p:spPr>
          <a:xfrm>
            <a:off x="3024474" y="2030897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k: Sağ 18">
            <a:extLst>
              <a:ext uri="{FF2B5EF4-FFF2-40B4-BE49-F238E27FC236}">
                <a16:creationId xmlns:a16="http://schemas.microsoft.com/office/drawing/2014/main" id="{51A64C7C-DFCB-0FFD-985D-B1636E12846C}"/>
              </a:ext>
            </a:extLst>
          </p:cNvPr>
          <p:cNvSpPr/>
          <p:nvPr/>
        </p:nvSpPr>
        <p:spPr>
          <a:xfrm>
            <a:off x="3195683" y="3358144"/>
            <a:ext cx="1822662" cy="5732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Adım 1 ve Adım 2</a:t>
            </a:r>
          </a:p>
        </p:txBody>
      </p:sp>
      <p:pic>
        <p:nvPicPr>
          <p:cNvPr id="21" name="Resim 20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10A2D8A-C35D-27E0-080F-6CFA3E1F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4" y="2478003"/>
            <a:ext cx="1998267" cy="1995445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EA19D622-9B31-1975-EE12-5D73DCFC8CB9}"/>
              </a:ext>
            </a:extLst>
          </p:cNvPr>
          <p:cNvSpPr/>
          <p:nvPr/>
        </p:nvSpPr>
        <p:spPr>
          <a:xfrm>
            <a:off x="7608273" y="3096061"/>
            <a:ext cx="1867128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17649275-6396-58B8-5445-94540E795B57}"/>
              </a:ext>
            </a:extLst>
          </p:cNvPr>
          <p:cNvSpPr/>
          <p:nvPr/>
        </p:nvSpPr>
        <p:spPr>
          <a:xfrm>
            <a:off x="5523227" y="2951844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01C43A4-84C8-F373-500F-D17F747BC557}"/>
              </a:ext>
            </a:extLst>
          </p:cNvPr>
          <p:cNvSpPr/>
          <p:nvPr/>
        </p:nvSpPr>
        <p:spPr>
          <a:xfrm rot="5400000">
            <a:off x="5314242" y="3500543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591DE67-0B77-1988-6B2D-1D0AE25EC1B2}"/>
              </a:ext>
            </a:extLst>
          </p:cNvPr>
          <p:cNvSpPr/>
          <p:nvPr/>
        </p:nvSpPr>
        <p:spPr>
          <a:xfrm>
            <a:off x="5510953" y="3326057"/>
            <a:ext cx="28843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16606689-86B5-E06F-4330-E56F036AFD05}"/>
              </a:ext>
            </a:extLst>
          </p:cNvPr>
          <p:cNvSpPr txBox="1"/>
          <p:nvPr/>
        </p:nvSpPr>
        <p:spPr>
          <a:xfrm>
            <a:off x="7075758" y="2878200"/>
            <a:ext cx="369268" cy="157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5271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</p:txBody>
      </p:sp>
      <p:pic>
        <p:nvPicPr>
          <p:cNvPr id="31" name="Resim 30" descr="ekran görüntüsü, diyagram içeren bir resim&#10;&#10;Açıklama otomatik olarak oluşturuldu">
            <a:extLst>
              <a:ext uri="{FF2B5EF4-FFF2-40B4-BE49-F238E27FC236}">
                <a16:creationId xmlns:a16="http://schemas.microsoft.com/office/drawing/2014/main" id="{57BCEF22-1F68-B14E-042E-7F6A69C38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67" y="2478003"/>
            <a:ext cx="2068026" cy="2009100"/>
          </a:xfrm>
          <a:prstGeom prst="rect">
            <a:avLst/>
          </a:prstGeom>
        </p:spPr>
      </p:pic>
      <p:sp>
        <p:nvSpPr>
          <p:cNvPr id="32" name="Ok: Bükülü 31">
            <a:extLst>
              <a:ext uri="{FF2B5EF4-FFF2-40B4-BE49-F238E27FC236}">
                <a16:creationId xmlns:a16="http://schemas.microsoft.com/office/drawing/2014/main" id="{A3DAFCEB-E357-4CA4-5761-6EBC8697E9CF}"/>
              </a:ext>
            </a:extLst>
          </p:cNvPr>
          <p:cNvSpPr/>
          <p:nvPr/>
        </p:nvSpPr>
        <p:spPr>
          <a:xfrm rot="10800000">
            <a:off x="9631556" y="4866521"/>
            <a:ext cx="1362402" cy="1393128"/>
          </a:xfrm>
          <a:prstGeom prst="bentArrow">
            <a:avLst>
              <a:gd name="adj1" fmla="val 25000"/>
              <a:gd name="adj2" fmla="val 25388"/>
              <a:gd name="adj3" fmla="val 25000"/>
              <a:gd name="adj4" fmla="val 42399"/>
            </a:avLst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AF37DCE-53D0-6307-FA83-3EE05F944DE0}"/>
              </a:ext>
            </a:extLst>
          </p:cNvPr>
          <p:cNvSpPr txBox="1"/>
          <p:nvPr/>
        </p:nvSpPr>
        <p:spPr>
          <a:xfrm>
            <a:off x="9956943" y="4487103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271FF"/>
                </a:solidFill>
              </a:rPr>
              <a:t>-4    0     0     0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6D4E0B5-A73C-6381-9FC6-EF9D8BFCBF48}"/>
              </a:ext>
            </a:extLst>
          </p:cNvPr>
          <p:cNvSpPr txBox="1"/>
          <p:nvPr/>
        </p:nvSpPr>
        <p:spPr>
          <a:xfrm rot="16200000">
            <a:off x="10243243" y="5106994"/>
            <a:ext cx="1092445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Azaltma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1A3547-5A6E-4E12-96B8-3A282863C572}"/>
              </a:ext>
            </a:extLst>
          </p:cNvPr>
          <p:cNvSpPr txBox="1"/>
          <p:nvPr/>
        </p:nvSpPr>
        <p:spPr>
          <a:xfrm>
            <a:off x="9956943" y="5711719"/>
            <a:ext cx="804223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Sütun</a:t>
            </a:r>
          </a:p>
        </p:txBody>
      </p:sp>
      <p:pic>
        <p:nvPicPr>
          <p:cNvPr id="37" name="Resim 36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3E6FF47E-F3EB-117F-E290-E34A441A2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0" y="4670443"/>
            <a:ext cx="2122892" cy="2002891"/>
          </a:xfrm>
          <a:prstGeom prst="rect">
            <a:avLst/>
          </a:prstGeom>
        </p:spPr>
      </p:pic>
      <p:sp>
        <p:nvSpPr>
          <p:cNvPr id="38" name="Metin kutusu 37">
            <a:extLst>
              <a:ext uri="{FF2B5EF4-FFF2-40B4-BE49-F238E27FC236}">
                <a16:creationId xmlns:a16="http://schemas.microsoft.com/office/drawing/2014/main" id="{C118E934-84CF-66C1-E343-D49B919B1A24}"/>
              </a:ext>
            </a:extLst>
          </p:cNvPr>
          <p:cNvSpPr txBox="1"/>
          <p:nvPr/>
        </p:nvSpPr>
        <p:spPr>
          <a:xfrm>
            <a:off x="6261893" y="546893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baseline="-25000" dirty="0">
                <a:solidFill>
                  <a:srgbClr val="FF0000"/>
                </a:solidFill>
              </a:rPr>
              <a:t>2</a:t>
            </a:r>
            <a:r>
              <a:rPr lang="tr-TR" sz="3600" dirty="0">
                <a:solidFill>
                  <a:srgbClr val="FF0000"/>
                </a:solidFill>
              </a:rPr>
              <a:t> =</a:t>
            </a:r>
            <a:endParaRPr lang="tr-TR" sz="3600" baseline="-25000" dirty="0">
              <a:solidFill>
                <a:srgbClr val="FF0000"/>
              </a:solidFill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55030FF-A7B8-9B75-0D00-20896B75A38D}"/>
              </a:ext>
            </a:extLst>
          </p:cNvPr>
          <p:cNvSpPr txBox="1"/>
          <p:nvPr/>
        </p:nvSpPr>
        <p:spPr>
          <a:xfrm>
            <a:off x="543848" y="5026667"/>
            <a:ext cx="55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</a:t>
            </a:r>
            <a:r>
              <a:rPr lang="tr-TR" baseline="-25000" dirty="0"/>
              <a:t>2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‘</a:t>
            </a:r>
            <a:r>
              <a:rPr lang="tr-TR" dirty="0" err="1"/>
              <a:t>node</a:t>
            </a:r>
            <a:r>
              <a:rPr lang="tr-TR" dirty="0"/>
              <a:t> 2’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2’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1’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M</a:t>
            </a:r>
            <a:r>
              <a:rPr lang="tr-TR" baseline="-25000" dirty="0"/>
              <a:t>1</a:t>
            </a:r>
            <a:r>
              <a:rPr lang="tr-TR" dirty="0"/>
              <a:t>[</a:t>
            </a:r>
            <a:r>
              <a:rPr lang="tr-TR" dirty="0" err="1"/>
              <a:t>a,b</a:t>
            </a:r>
            <a:r>
              <a:rPr lang="tr-TR" dirty="0"/>
              <a:t>]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r</a:t>
            </a:r>
          </a:p>
          <a:p>
            <a:r>
              <a:rPr lang="tr-TR" dirty="0"/>
              <a:t>                                       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6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0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5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321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26" grpId="0" animBg="1"/>
      <p:bldP spid="27" grpId="0" animBg="1"/>
      <p:bldP spid="28" grpId="0" animBg="1"/>
      <p:bldP spid="29" grpId="0"/>
      <p:bldP spid="32" grpId="0" animBg="1"/>
      <p:bldP spid="33" grpId="0"/>
      <p:bldP spid="34" grpId="0"/>
      <p:bldP spid="35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0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-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703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3775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920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703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2215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33671C-5679-1F57-CABC-A1991492EE62}"/>
              </a:ext>
            </a:extLst>
          </p:cNvPr>
          <p:cNvSpPr txBox="1"/>
          <p:nvPr/>
        </p:nvSpPr>
        <p:spPr>
          <a:xfrm>
            <a:off x="2448628" y="934433"/>
            <a:ext cx="7182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Düğüm 3’ün matrisinin ve değerinin bulunması</a:t>
            </a:r>
          </a:p>
          <a:p>
            <a:r>
              <a:rPr lang="tr-TR" sz="2000" dirty="0"/>
              <a:t>                   Adım 1:   a. satırın ve c. sütunun </a:t>
            </a:r>
            <a:r>
              <a:rPr lang="tr-TR" sz="2000" b="1" dirty="0"/>
              <a:t>‘</a:t>
            </a:r>
            <a:r>
              <a:rPr lang="el-GR" sz="2000" b="1" dirty="0">
                <a:effectLst/>
              </a:rPr>
              <a:t>α</a:t>
            </a:r>
            <a:r>
              <a:rPr lang="tr-TR" sz="2000" b="1" dirty="0"/>
              <a:t>’</a:t>
            </a:r>
            <a:r>
              <a:rPr lang="tr-TR" sz="2000" dirty="0"/>
              <a:t> olarak ayarlanması</a:t>
            </a:r>
          </a:p>
          <a:p>
            <a:r>
              <a:rPr lang="tr-TR" sz="2000" dirty="0"/>
              <a:t>                   Adım 2:   M</a:t>
            </a:r>
            <a:r>
              <a:rPr lang="tr-TR" sz="2000" baseline="-25000" dirty="0"/>
              <a:t>1</a:t>
            </a:r>
            <a:r>
              <a:rPr lang="tr-TR" sz="2000" dirty="0"/>
              <a:t> [</a:t>
            </a:r>
            <a:r>
              <a:rPr lang="tr-TR" sz="2000" dirty="0" err="1"/>
              <a:t>c,a</a:t>
            </a:r>
            <a:r>
              <a:rPr lang="tr-TR" sz="2000" dirty="0"/>
              <a:t>] = </a:t>
            </a:r>
            <a:r>
              <a:rPr lang="el-GR" sz="2000" b="1" dirty="0">
                <a:effectLst/>
              </a:rPr>
              <a:t>α</a:t>
            </a:r>
            <a:endParaRPr lang="tr-TR" sz="2000" b="1" dirty="0">
              <a:effectLst/>
            </a:endParaRPr>
          </a:p>
          <a:p>
            <a:r>
              <a:rPr lang="tr-TR" sz="2000" dirty="0"/>
              <a:t>                   Adım 3:   Satır ve sütun azaltma işlemleri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D2606E9-1A97-B2AF-8B99-359C15145792}"/>
              </a:ext>
            </a:extLst>
          </p:cNvPr>
          <p:cNvCxnSpPr/>
          <p:nvPr/>
        </p:nvCxnSpPr>
        <p:spPr>
          <a:xfrm>
            <a:off x="3025499" y="1437661"/>
            <a:ext cx="423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2AD738-4C11-416F-1D16-D508D1D5EF92}"/>
              </a:ext>
            </a:extLst>
          </p:cNvPr>
          <p:cNvCxnSpPr>
            <a:cxnSpLocks/>
          </p:cNvCxnSpPr>
          <p:nvPr/>
        </p:nvCxnSpPr>
        <p:spPr>
          <a:xfrm>
            <a:off x="3025499" y="1731209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CDA4A64-AFE6-FF31-6F82-6FFD49F8468D}"/>
              </a:ext>
            </a:extLst>
          </p:cNvPr>
          <p:cNvSpPr txBox="1"/>
          <p:nvPr/>
        </p:nvSpPr>
        <p:spPr>
          <a:xfrm>
            <a:off x="432082" y="33260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</a:t>
            </a:r>
            <a:r>
              <a:rPr lang="tr-TR" sz="2400" baseline="-25000" dirty="0"/>
              <a:t>1</a:t>
            </a:r>
            <a:r>
              <a:rPr lang="tr-TR" sz="2400" dirty="0"/>
              <a:t> =</a:t>
            </a:r>
            <a:endParaRPr lang="tr-TR" sz="2400" baseline="-25000" dirty="0"/>
          </a:p>
        </p:txBody>
      </p:sp>
      <p:pic>
        <p:nvPicPr>
          <p:cNvPr id="16" name="Resim 15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604B4F0-9FFA-B1DF-38AB-43C8FCD8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8" y="2555648"/>
            <a:ext cx="1943725" cy="1905719"/>
          </a:xfrm>
          <a:prstGeom prst="rect">
            <a:avLst/>
          </a:prstGeom>
        </p:spPr>
      </p:pic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2C480FE-5E5D-8191-D1EF-1E2A165A8119}"/>
              </a:ext>
            </a:extLst>
          </p:cNvPr>
          <p:cNvCxnSpPr>
            <a:cxnSpLocks/>
          </p:cNvCxnSpPr>
          <p:nvPr/>
        </p:nvCxnSpPr>
        <p:spPr>
          <a:xfrm>
            <a:off x="3024474" y="2030897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k: Sağ 18">
            <a:extLst>
              <a:ext uri="{FF2B5EF4-FFF2-40B4-BE49-F238E27FC236}">
                <a16:creationId xmlns:a16="http://schemas.microsoft.com/office/drawing/2014/main" id="{51A64C7C-DFCB-0FFD-985D-B1636E12846C}"/>
              </a:ext>
            </a:extLst>
          </p:cNvPr>
          <p:cNvSpPr/>
          <p:nvPr/>
        </p:nvSpPr>
        <p:spPr>
          <a:xfrm>
            <a:off x="3195683" y="3358144"/>
            <a:ext cx="1822662" cy="5732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Adım 1 ve Adım 2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EA19D622-9B31-1975-EE12-5D73DCFC8CB9}"/>
              </a:ext>
            </a:extLst>
          </p:cNvPr>
          <p:cNvSpPr/>
          <p:nvPr/>
        </p:nvSpPr>
        <p:spPr>
          <a:xfrm>
            <a:off x="7608273" y="3096061"/>
            <a:ext cx="1867128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sp>
        <p:nvSpPr>
          <p:cNvPr id="32" name="Ok: Bükülü 31">
            <a:extLst>
              <a:ext uri="{FF2B5EF4-FFF2-40B4-BE49-F238E27FC236}">
                <a16:creationId xmlns:a16="http://schemas.microsoft.com/office/drawing/2014/main" id="{A3DAFCEB-E357-4CA4-5761-6EBC8697E9CF}"/>
              </a:ext>
            </a:extLst>
          </p:cNvPr>
          <p:cNvSpPr/>
          <p:nvPr/>
        </p:nvSpPr>
        <p:spPr>
          <a:xfrm rot="10800000">
            <a:off x="9631556" y="4866521"/>
            <a:ext cx="1362402" cy="1393128"/>
          </a:xfrm>
          <a:prstGeom prst="bentArrow">
            <a:avLst>
              <a:gd name="adj1" fmla="val 25000"/>
              <a:gd name="adj2" fmla="val 25388"/>
              <a:gd name="adj3" fmla="val 25000"/>
              <a:gd name="adj4" fmla="val 42399"/>
            </a:avLst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AF37DCE-53D0-6307-FA83-3EE05F944DE0}"/>
              </a:ext>
            </a:extLst>
          </p:cNvPr>
          <p:cNvSpPr txBox="1"/>
          <p:nvPr/>
        </p:nvSpPr>
        <p:spPr>
          <a:xfrm>
            <a:off x="9956943" y="4407322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271FF"/>
                </a:solidFill>
              </a:rPr>
              <a:t>  0    0     0     0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6D4E0B5-A73C-6381-9FC6-EF9D8BFCBF48}"/>
              </a:ext>
            </a:extLst>
          </p:cNvPr>
          <p:cNvSpPr txBox="1"/>
          <p:nvPr/>
        </p:nvSpPr>
        <p:spPr>
          <a:xfrm rot="16200000">
            <a:off x="10243243" y="5106994"/>
            <a:ext cx="1092445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Azaltma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1A3547-5A6E-4E12-96B8-3A282863C572}"/>
              </a:ext>
            </a:extLst>
          </p:cNvPr>
          <p:cNvSpPr txBox="1"/>
          <p:nvPr/>
        </p:nvSpPr>
        <p:spPr>
          <a:xfrm>
            <a:off x="9956943" y="5711719"/>
            <a:ext cx="804223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Sütun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C118E934-84CF-66C1-E343-D49B919B1A24}"/>
              </a:ext>
            </a:extLst>
          </p:cNvPr>
          <p:cNvSpPr txBox="1"/>
          <p:nvPr/>
        </p:nvSpPr>
        <p:spPr>
          <a:xfrm>
            <a:off x="6261893" y="546893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baseline="-25000" dirty="0">
                <a:solidFill>
                  <a:srgbClr val="FF0000"/>
                </a:solidFill>
              </a:rPr>
              <a:t>3</a:t>
            </a:r>
            <a:r>
              <a:rPr lang="tr-TR" sz="3600" dirty="0">
                <a:solidFill>
                  <a:srgbClr val="FF0000"/>
                </a:solidFill>
              </a:rPr>
              <a:t> =</a:t>
            </a:r>
            <a:endParaRPr lang="tr-TR" sz="3600" baseline="-25000" dirty="0">
              <a:solidFill>
                <a:srgbClr val="FF0000"/>
              </a:solidFill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55030FF-A7B8-9B75-0D00-20896B75A38D}"/>
              </a:ext>
            </a:extLst>
          </p:cNvPr>
          <p:cNvSpPr txBox="1"/>
          <p:nvPr/>
        </p:nvSpPr>
        <p:spPr>
          <a:xfrm>
            <a:off x="543848" y="5026667"/>
            <a:ext cx="55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</a:t>
            </a:r>
            <a:r>
              <a:rPr lang="tr-TR" baseline="-25000" dirty="0"/>
              <a:t>3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‘</a:t>
            </a:r>
            <a:r>
              <a:rPr lang="tr-TR" dirty="0" err="1"/>
              <a:t>node</a:t>
            </a:r>
            <a:r>
              <a:rPr lang="tr-TR" dirty="0"/>
              <a:t> 3’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3’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1’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M</a:t>
            </a:r>
            <a:r>
              <a:rPr lang="tr-TR" baseline="-25000" dirty="0"/>
              <a:t>1</a:t>
            </a:r>
            <a:r>
              <a:rPr lang="tr-TR" dirty="0"/>
              <a:t>[</a:t>
            </a:r>
            <a:r>
              <a:rPr lang="tr-TR" dirty="0" err="1"/>
              <a:t>a,c</a:t>
            </a:r>
            <a:r>
              <a:rPr lang="tr-TR" dirty="0"/>
              <a:t>]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r</a:t>
            </a:r>
          </a:p>
          <a:p>
            <a:r>
              <a:rPr lang="tr-TR" dirty="0"/>
              <a:t>                                       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6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3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2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</a:t>
            </a:r>
          </a:p>
        </p:txBody>
      </p:sp>
      <p:pic>
        <p:nvPicPr>
          <p:cNvPr id="7" name="Resim 6" descr="diyagram, ekran görüntüsü, sayı, numara içeren bir resim&#10;&#10;Açıklama otomatik olarak oluşturuldu">
            <a:extLst>
              <a:ext uri="{FF2B5EF4-FFF2-40B4-BE49-F238E27FC236}">
                <a16:creationId xmlns:a16="http://schemas.microsoft.com/office/drawing/2014/main" id="{9476260B-5E72-188C-C13A-EE08DD53B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10" y="2478003"/>
            <a:ext cx="2128636" cy="1997147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17649275-6396-58B8-5445-94540E795B57}"/>
              </a:ext>
            </a:extLst>
          </p:cNvPr>
          <p:cNvSpPr/>
          <p:nvPr/>
        </p:nvSpPr>
        <p:spPr>
          <a:xfrm>
            <a:off x="5523227" y="2951844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001C43A4-84C8-F373-500F-D17F747BC557}"/>
              </a:ext>
            </a:extLst>
          </p:cNvPr>
          <p:cNvSpPr/>
          <p:nvPr/>
        </p:nvSpPr>
        <p:spPr>
          <a:xfrm rot="5400000">
            <a:off x="5725417" y="3500543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591DE67-0B77-1988-6B2D-1D0AE25EC1B2}"/>
              </a:ext>
            </a:extLst>
          </p:cNvPr>
          <p:cNvSpPr/>
          <p:nvPr/>
        </p:nvSpPr>
        <p:spPr>
          <a:xfrm>
            <a:off x="5510953" y="3688138"/>
            <a:ext cx="28843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6606689-86B5-E06F-4330-E56F036AFD05}"/>
              </a:ext>
            </a:extLst>
          </p:cNvPr>
          <p:cNvSpPr txBox="1"/>
          <p:nvPr/>
        </p:nvSpPr>
        <p:spPr>
          <a:xfrm>
            <a:off x="7075758" y="2878200"/>
            <a:ext cx="386644" cy="157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5271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-2</a:t>
            </a:r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F99B9B3B-758F-9790-CD01-6C3C85F4A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104" y="2512584"/>
            <a:ext cx="1956899" cy="1947283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94CBA434-B70E-A5BA-6FB7-6998FE019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79" y="4759785"/>
            <a:ext cx="1956899" cy="19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32" grpId="0" animBg="1"/>
      <p:bldP spid="33" grpId="0"/>
      <p:bldP spid="34" grpId="0"/>
      <p:bldP spid="35" grpId="0"/>
      <p:bldP spid="38" grpId="0"/>
      <p:bldP spid="39" grpId="0"/>
      <p:bldP spid="9" grpId="0" animBg="1"/>
      <p:bldP spid="11" grpId="0" animBg="1"/>
      <p:bldP spid="12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0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-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703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3775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920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703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2215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33671C-5679-1F57-CABC-A1991492EE62}"/>
              </a:ext>
            </a:extLst>
          </p:cNvPr>
          <p:cNvSpPr txBox="1"/>
          <p:nvPr/>
        </p:nvSpPr>
        <p:spPr>
          <a:xfrm>
            <a:off x="2448628" y="934433"/>
            <a:ext cx="7182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Düğüm 4’ün matrisinin ve değerinin bulunması</a:t>
            </a:r>
          </a:p>
          <a:p>
            <a:r>
              <a:rPr lang="tr-TR" sz="2000" dirty="0"/>
              <a:t>                   Adım 1:   a. satırın ve d. sütunun </a:t>
            </a:r>
            <a:r>
              <a:rPr lang="tr-TR" sz="2000" b="1" dirty="0"/>
              <a:t>‘</a:t>
            </a:r>
            <a:r>
              <a:rPr lang="el-GR" sz="2000" b="1" dirty="0">
                <a:effectLst/>
              </a:rPr>
              <a:t>α</a:t>
            </a:r>
            <a:r>
              <a:rPr lang="tr-TR" sz="2000" b="1" dirty="0"/>
              <a:t>’</a:t>
            </a:r>
            <a:r>
              <a:rPr lang="tr-TR" sz="2000" dirty="0"/>
              <a:t> olarak ayarlanması</a:t>
            </a:r>
          </a:p>
          <a:p>
            <a:r>
              <a:rPr lang="tr-TR" sz="2000" dirty="0"/>
              <a:t>                   Adım 2:   M</a:t>
            </a:r>
            <a:r>
              <a:rPr lang="tr-TR" sz="2000" baseline="-25000" dirty="0"/>
              <a:t>1</a:t>
            </a:r>
            <a:r>
              <a:rPr lang="tr-TR" sz="2000" dirty="0"/>
              <a:t> [</a:t>
            </a:r>
            <a:r>
              <a:rPr lang="tr-TR" sz="2000" dirty="0" err="1"/>
              <a:t>d,a</a:t>
            </a:r>
            <a:r>
              <a:rPr lang="tr-TR" sz="2000" dirty="0"/>
              <a:t>] = </a:t>
            </a:r>
            <a:r>
              <a:rPr lang="el-GR" sz="2000" b="1" dirty="0">
                <a:effectLst/>
              </a:rPr>
              <a:t>α</a:t>
            </a:r>
            <a:endParaRPr lang="tr-TR" sz="2000" b="1" dirty="0">
              <a:effectLst/>
            </a:endParaRPr>
          </a:p>
          <a:p>
            <a:r>
              <a:rPr lang="tr-TR" sz="2000" dirty="0"/>
              <a:t>                   Adım 3:   Satır ve sütun azaltma işlemleri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D2606E9-1A97-B2AF-8B99-359C15145792}"/>
              </a:ext>
            </a:extLst>
          </p:cNvPr>
          <p:cNvCxnSpPr/>
          <p:nvPr/>
        </p:nvCxnSpPr>
        <p:spPr>
          <a:xfrm>
            <a:off x="3025499" y="1437661"/>
            <a:ext cx="423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2AD738-4C11-416F-1D16-D508D1D5EF92}"/>
              </a:ext>
            </a:extLst>
          </p:cNvPr>
          <p:cNvCxnSpPr>
            <a:cxnSpLocks/>
          </p:cNvCxnSpPr>
          <p:nvPr/>
        </p:nvCxnSpPr>
        <p:spPr>
          <a:xfrm>
            <a:off x="3025499" y="1731209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CDA4A64-AFE6-FF31-6F82-6FFD49F8468D}"/>
              </a:ext>
            </a:extLst>
          </p:cNvPr>
          <p:cNvSpPr txBox="1"/>
          <p:nvPr/>
        </p:nvSpPr>
        <p:spPr>
          <a:xfrm>
            <a:off x="432082" y="33260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</a:t>
            </a:r>
            <a:r>
              <a:rPr lang="tr-TR" sz="2400" baseline="-25000" dirty="0"/>
              <a:t>1</a:t>
            </a:r>
            <a:r>
              <a:rPr lang="tr-TR" sz="2400" dirty="0"/>
              <a:t> =</a:t>
            </a:r>
            <a:endParaRPr lang="tr-TR" sz="2400" baseline="-25000" dirty="0"/>
          </a:p>
        </p:txBody>
      </p:sp>
      <p:pic>
        <p:nvPicPr>
          <p:cNvPr id="16" name="Resim 15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604B4F0-9FFA-B1DF-38AB-43C8FCD8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8" y="2555648"/>
            <a:ext cx="1943725" cy="1905719"/>
          </a:xfrm>
          <a:prstGeom prst="rect">
            <a:avLst/>
          </a:prstGeom>
        </p:spPr>
      </p:pic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2C480FE-5E5D-8191-D1EF-1E2A165A8119}"/>
              </a:ext>
            </a:extLst>
          </p:cNvPr>
          <p:cNvCxnSpPr>
            <a:cxnSpLocks/>
          </p:cNvCxnSpPr>
          <p:nvPr/>
        </p:nvCxnSpPr>
        <p:spPr>
          <a:xfrm>
            <a:off x="3024474" y="2030897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k: Sağ 18">
            <a:extLst>
              <a:ext uri="{FF2B5EF4-FFF2-40B4-BE49-F238E27FC236}">
                <a16:creationId xmlns:a16="http://schemas.microsoft.com/office/drawing/2014/main" id="{51A64C7C-DFCB-0FFD-985D-B1636E12846C}"/>
              </a:ext>
            </a:extLst>
          </p:cNvPr>
          <p:cNvSpPr/>
          <p:nvPr/>
        </p:nvSpPr>
        <p:spPr>
          <a:xfrm>
            <a:off x="3195683" y="3358144"/>
            <a:ext cx="1822662" cy="5732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Adım 1 ve Adım 2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EA19D622-9B31-1975-EE12-5D73DCFC8CB9}"/>
              </a:ext>
            </a:extLst>
          </p:cNvPr>
          <p:cNvSpPr/>
          <p:nvPr/>
        </p:nvSpPr>
        <p:spPr>
          <a:xfrm>
            <a:off x="7608273" y="3096061"/>
            <a:ext cx="1867128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sp>
        <p:nvSpPr>
          <p:cNvPr id="32" name="Ok: Bükülü 31">
            <a:extLst>
              <a:ext uri="{FF2B5EF4-FFF2-40B4-BE49-F238E27FC236}">
                <a16:creationId xmlns:a16="http://schemas.microsoft.com/office/drawing/2014/main" id="{A3DAFCEB-E357-4CA4-5761-6EBC8697E9CF}"/>
              </a:ext>
            </a:extLst>
          </p:cNvPr>
          <p:cNvSpPr/>
          <p:nvPr/>
        </p:nvSpPr>
        <p:spPr>
          <a:xfrm rot="10800000">
            <a:off x="9631556" y="4866521"/>
            <a:ext cx="1362402" cy="1393128"/>
          </a:xfrm>
          <a:prstGeom prst="bentArrow">
            <a:avLst>
              <a:gd name="adj1" fmla="val 25000"/>
              <a:gd name="adj2" fmla="val 25388"/>
              <a:gd name="adj3" fmla="val 25000"/>
              <a:gd name="adj4" fmla="val 42399"/>
            </a:avLst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AF37DCE-53D0-6307-FA83-3EE05F944DE0}"/>
              </a:ext>
            </a:extLst>
          </p:cNvPr>
          <p:cNvSpPr txBox="1"/>
          <p:nvPr/>
        </p:nvSpPr>
        <p:spPr>
          <a:xfrm>
            <a:off x="9956943" y="4407322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271FF"/>
                </a:solidFill>
              </a:rPr>
              <a:t>  0   -2    0     0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6D4E0B5-A73C-6381-9FC6-EF9D8BFCBF48}"/>
              </a:ext>
            </a:extLst>
          </p:cNvPr>
          <p:cNvSpPr txBox="1"/>
          <p:nvPr/>
        </p:nvSpPr>
        <p:spPr>
          <a:xfrm rot="16200000">
            <a:off x="10243243" y="5106994"/>
            <a:ext cx="1092445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Azaltma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1A3547-5A6E-4E12-96B8-3A282863C572}"/>
              </a:ext>
            </a:extLst>
          </p:cNvPr>
          <p:cNvSpPr txBox="1"/>
          <p:nvPr/>
        </p:nvSpPr>
        <p:spPr>
          <a:xfrm>
            <a:off x="9956943" y="5711719"/>
            <a:ext cx="804223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Sütun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C118E934-84CF-66C1-E343-D49B919B1A24}"/>
              </a:ext>
            </a:extLst>
          </p:cNvPr>
          <p:cNvSpPr txBox="1"/>
          <p:nvPr/>
        </p:nvSpPr>
        <p:spPr>
          <a:xfrm>
            <a:off x="6261893" y="546893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baseline="-25000" dirty="0">
                <a:solidFill>
                  <a:srgbClr val="FF0000"/>
                </a:solidFill>
              </a:rPr>
              <a:t>4</a:t>
            </a:r>
            <a:r>
              <a:rPr lang="tr-TR" sz="3600" dirty="0">
                <a:solidFill>
                  <a:srgbClr val="FF0000"/>
                </a:solidFill>
              </a:rPr>
              <a:t> =</a:t>
            </a:r>
            <a:endParaRPr lang="tr-TR" sz="3600" baseline="-25000" dirty="0">
              <a:solidFill>
                <a:srgbClr val="FF0000"/>
              </a:solidFill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55030FF-A7B8-9B75-0D00-20896B75A38D}"/>
              </a:ext>
            </a:extLst>
          </p:cNvPr>
          <p:cNvSpPr txBox="1"/>
          <p:nvPr/>
        </p:nvSpPr>
        <p:spPr>
          <a:xfrm>
            <a:off x="543848" y="5026667"/>
            <a:ext cx="55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=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</a:t>
            </a:r>
            <a:r>
              <a:rPr lang="tr-TR" baseline="-25000" dirty="0"/>
              <a:t>4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‘</a:t>
            </a:r>
            <a:r>
              <a:rPr lang="tr-TR" dirty="0" err="1"/>
              <a:t>node</a:t>
            </a:r>
            <a:r>
              <a:rPr lang="tr-TR" dirty="0"/>
              <a:t> 4’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4’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1’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M</a:t>
            </a:r>
            <a:r>
              <a:rPr lang="tr-TR" baseline="-25000" dirty="0"/>
              <a:t>1</a:t>
            </a:r>
            <a:r>
              <a:rPr lang="tr-TR" dirty="0"/>
              <a:t>[</a:t>
            </a:r>
            <a:r>
              <a:rPr lang="tr-TR" dirty="0" err="1"/>
              <a:t>a,d</a:t>
            </a:r>
            <a:r>
              <a:rPr lang="tr-TR" dirty="0"/>
              <a:t>]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r</a:t>
            </a:r>
          </a:p>
          <a:p>
            <a:r>
              <a:rPr lang="tr-TR" dirty="0"/>
              <a:t>                                       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6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5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5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17</a:t>
            </a:r>
          </a:p>
        </p:txBody>
      </p:sp>
      <p:pic>
        <p:nvPicPr>
          <p:cNvPr id="21" name="Resim 20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C9F27AC-BE71-9E44-36F7-6B392487F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9" y="2480876"/>
            <a:ext cx="2080961" cy="2031882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17649275-6396-58B8-5445-94540E795B57}"/>
              </a:ext>
            </a:extLst>
          </p:cNvPr>
          <p:cNvSpPr/>
          <p:nvPr/>
        </p:nvSpPr>
        <p:spPr>
          <a:xfrm>
            <a:off x="5523227" y="2951844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01C43A4-84C8-F373-500F-D17F747BC557}"/>
              </a:ext>
            </a:extLst>
          </p:cNvPr>
          <p:cNvSpPr/>
          <p:nvPr/>
        </p:nvSpPr>
        <p:spPr>
          <a:xfrm rot="5400000">
            <a:off x="6093633" y="3500543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591DE67-0B77-1988-6B2D-1D0AE25EC1B2}"/>
              </a:ext>
            </a:extLst>
          </p:cNvPr>
          <p:cNvSpPr/>
          <p:nvPr/>
        </p:nvSpPr>
        <p:spPr>
          <a:xfrm>
            <a:off x="5529364" y="4068630"/>
            <a:ext cx="28843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16606689-86B5-E06F-4330-E56F036AFD05}"/>
              </a:ext>
            </a:extLst>
          </p:cNvPr>
          <p:cNvSpPr txBox="1"/>
          <p:nvPr/>
        </p:nvSpPr>
        <p:spPr>
          <a:xfrm>
            <a:off x="7075758" y="2878200"/>
            <a:ext cx="386644" cy="157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5271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-4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</p:txBody>
      </p:sp>
      <p:pic>
        <p:nvPicPr>
          <p:cNvPr id="31" name="Resim 30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FD3DE45-18D2-6730-35AF-10E7854AA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56" y="2572108"/>
            <a:ext cx="2025404" cy="1915276"/>
          </a:xfrm>
          <a:prstGeom prst="rect">
            <a:avLst/>
          </a:prstGeom>
        </p:spPr>
      </p:pic>
      <p:pic>
        <p:nvPicPr>
          <p:cNvPr id="41" name="Resim 40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2441CE9-6031-D38B-82B7-54F741CA7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95" y="4778087"/>
            <a:ext cx="2019368" cy="18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32" grpId="0" animBg="1"/>
      <p:bldP spid="33" grpId="0"/>
      <p:bldP spid="34" grpId="0"/>
      <p:bldP spid="35" grpId="0"/>
      <p:bldP spid="38" grpId="0"/>
      <p:bldP spid="39" grpId="0"/>
      <p:bldP spid="26" grpId="0" animBg="1"/>
      <p:bldP spid="27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7732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7732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7562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12170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7640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7562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12054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484CFC5-CD6D-A272-5240-5F667515B678}"/>
              </a:ext>
            </a:extLst>
          </p:cNvPr>
          <p:cNvSpPr/>
          <p:nvPr/>
        </p:nvSpPr>
        <p:spPr>
          <a:xfrm>
            <a:off x="5860751" y="2246106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35AC13-F126-45D8-2A16-62F689CF7475}"/>
              </a:ext>
            </a:extLst>
          </p:cNvPr>
          <p:cNvSpPr txBox="1"/>
          <p:nvPr/>
        </p:nvSpPr>
        <p:spPr>
          <a:xfrm>
            <a:off x="5998205" y="23324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C061341-8797-3354-419F-546527E0542B}"/>
              </a:ext>
            </a:extLst>
          </p:cNvPr>
          <p:cNvSpPr txBox="1"/>
          <p:nvPr/>
        </p:nvSpPr>
        <p:spPr>
          <a:xfrm>
            <a:off x="6427163" y="23263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D8B4032-F8F9-26D3-57D8-840DB4915BF3}"/>
              </a:ext>
            </a:extLst>
          </p:cNvPr>
          <p:cNvSpPr txBox="1"/>
          <p:nvPr/>
        </p:nvSpPr>
        <p:spPr>
          <a:xfrm>
            <a:off x="5890401" y="187677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5948DD-A5E6-AAD6-0AB3-9AE6156E7D3C}"/>
              </a:ext>
            </a:extLst>
          </p:cNvPr>
          <p:cNvSpPr/>
          <p:nvPr/>
        </p:nvSpPr>
        <p:spPr>
          <a:xfrm>
            <a:off x="3645610" y="3644413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2465587-B5FE-4B3A-D1ED-9F2C65EA3EF0}"/>
              </a:ext>
            </a:extLst>
          </p:cNvPr>
          <p:cNvSpPr txBox="1"/>
          <p:nvPr/>
        </p:nvSpPr>
        <p:spPr>
          <a:xfrm>
            <a:off x="3789201" y="37449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491AF8-9E1A-27AE-C698-813BC7FFF292}"/>
              </a:ext>
            </a:extLst>
          </p:cNvPr>
          <p:cNvSpPr/>
          <p:nvPr/>
        </p:nvSpPr>
        <p:spPr>
          <a:xfrm>
            <a:off x="5860751" y="3605846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C33264A-2FFF-5E6A-89BC-4E957E04BC83}"/>
              </a:ext>
            </a:extLst>
          </p:cNvPr>
          <p:cNvSpPr txBox="1"/>
          <p:nvPr/>
        </p:nvSpPr>
        <p:spPr>
          <a:xfrm>
            <a:off x="6004342" y="37064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63BEBE-791D-C1BC-516C-5CAC6BABA596}"/>
              </a:ext>
            </a:extLst>
          </p:cNvPr>
          <p:cNvSpPr/>
          <p:nvPr/>
        </p:nvSpPr>
        <p:spPr>
          <a:xfrm>
            <a:off x="8087428" y="3601457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EF39CD-4CB1-0897-236F-B27259C02D0F}"/>
              </a:ext>
            </a:extLst>
          </p:cNvPr>
          <p:cNvSpPr txBox="1"/>
          <p:nvPr/>
        </p:nvSpPr>
        <p:spPr>
          <a:xfrm>
            <a:off x="8231019" y="37020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880283B4-4EBB-0321-E093-2B292F77C435}"/>
              </a:ext>
            </a:extLst>
          </p:cNvPr>
          <p:cNvCxnSpPr>
            <a:stCxn id="4" idx="3"/>
            <a:endCxn id="11" idx="0"/>
          </p:cNvCxnSpPr>
          <p:nvPr/>
        </p:nvCxnSpPr>
        <p:spPr>
          <a:xfrm flipH="1">
            <a:off x="3937114" y="2722781"/>
            <a:ext cx="2009016" cy="921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AAF175BE-FD40-00F9-C439-680CEFDBB5ED}"/>
              </a:ext>
            </a:extLst>
          </p:cNvPr>
          <p:cNvCxnSpPr>
            <a:stCxn id="4" idx="4"/>
            <a:endCxn id="16" idx="0"/>
          </p:cNvCxnSpPr>
          <p:nvPr/>
        </p:nvCxnSpPr>
        <p:spPr>
          <a:xfrm>
            <a:off x="6152255" y="2804565"/>
            <a:ext cx="0" cy="801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A78F3B33-D47A-2102-C14B-3AE2688EBE36}"/>
              </a:ext>
            </a:extLst>
          </p:cNvPr>
          <p:cNvCxnSpPr>
            <a:cxnSpLocks/>
            <a:stCxn id="4" idx="5"/>
            <a:endCxn id="19" idx="0"/>
          </p:cNvCxnSpPr>
          <p:nvPr/>
        </p:nvCxnSpPr>
        <p:spPr>
          <a:xfrm>
            <a:off x="6358379" y="2722781"/>
            <a:ext cx="2020553" cy="878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55C0BBAE-35DF-079D-2954-525CEBE19F9C}"/>
              </a:ext>
            </a:extLst>
          </p:cNvPr>
          <p:cNvSpPr txBox="1"/>
          <p:nvPr/>
        </p:nvSpPr>
        <p:spPr>
          <a:xfrm>
            <a:off x="4228617" y="375175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8F06BDF-7C20-C6BF-CA88-CE0D5D8422DB}"/>
              </a:ext>
            </a:extLst>
          </p:cNvPr>
          <p:cNvSpPr txBox="1"/>
          <p:nvPr/>
        </p:nvSpPr>
        <p:spPr>
          <a:xfrm>
            <a:off x="6420751" y="370040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18C611C-0E08-07CE-8AAE-85E1B7283430}"/>
              </a:ext>
            </a:extLst>
          </p:cNvPr>
          <p:cNvSpPr txBox="1"/>
          <p:nvPr/>
        </p:nvSpPr>
        <p:spPr>
          <a:xfrm>
            <a:off x="8682708" y="368200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7275F6C-4499-E68D-FB04-EBB2B32B14E5}"/>
              </a:ext>
            </a:extLst>
          </p:cNvPr>
          <p:cNvSpPr txBox="1"/>
          <p:nvPr/>
        </p:nvSpPr>
        <p:spPr>
          <a:xfrm>
            <a:off x="10627812" y="2326303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 (</a:t>
            </a:r>
            <a:r>
              <a:rPr lang="tr-TR" dirty="0" err="1"/>
              <a:t>cost</a:t>
            </a:r>
            <a:r>
              <a:rPr lang="tr-TR" dirty="0"/>
              <a:t>-değer)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B36E625-3929-5A76-F6FA-028F9D97A541}"/>
              </a:ext>
            </a:extLst>
          </p:cNvPr>
          <p:cNvSpPr txBox="1"/>
          <p:nvPr/>
        </p:nvSpPr>
        <p:spPr>
          <a:xfrm>
            <a:off x="3260325" y="3319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9A7AEE4-39E1-1715-319C-70F99294BCB3}"/>
              </a:ext>
            </a:extLst>
          </p:cNvPr>
          <p:cNvSpPr txBox="1"/>
          <p:nvPr/>
        </p:nvSpPr>
        <p:spPr>
          <a:xfrm>
            <a:off x="5463194" y="328679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036178-0F7D-9763-3364-C76BDDF63C09}"/>
              </a:ext>
            </a:extLst>
          </p:cNvPr>
          <p:cNvSpPr txBox="1"/>
          <p:nvPr/>
        </p:nvSpPr>
        <p:spPr>
          <a:xfrm>
            <a:off x="8344314" y="325927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07926-B3F2-1F3A-F608-CDBCBA527286}"/>
              </a:ext>
            </a:extLst>
          </p:cNvPr>
          <p:cNvSpPr/>
          <p:nvPr/>
        </p:nvSpPr>
        <p:spPr>
          <a:xfrm>
            <a:off x="2467042" y="4868254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7417A7F-202B-86EC-4137-CCA0C3C7CEC2}"/>
              </a:ext>
            </a:extLst>
          </p:cNvPr>
          <p:cNvSpPr txBox="1"/>
          <p:nvPr/>
        </p:nvSpPr>
        <p:spPr>
          <a:xfrm>
            <a:off x="2626599" y="49708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18891D-8AC5-A140-F032-D0B4D6B5910A}"/>
              </a:ext>
            </a:extLst>
          </p:cNvPr>
          <p:cNvSpPr/>
          <p:nvPr/>
        </p:nvSpPr>
        <p:spPr>
          <a:xfrm>
            <a:off x="4773498" y="4820694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39229D7-5A11-E660-E5C3-9CD50839B85E}"/>
              </a:ext>
            </a:extLst>
          </p:cNvPr>
          <p:cNvSpPr txBox="1"/>
          <p:nvPr/>
        </p:nvSpPr>
        <p:spPr>
          <a:xfrm>
            <a:off x="4933055" y="49233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6</a:t>
            </a:r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856FD1EB-A8BC-6451-9866-8CB0FB8AB70B}"/>
              </a:ext>
            </a:extLst>
          </p:cNvPr>
          <p:cNvCxnSpPr>
            <a:stCxn id="11" idx="3"/>
            <a:endCxn id="21" idx="0"/>
          </p:cNvCxnSpPr>
          <p:nvPr/>
        </p:nvCxnSpPr>
        <p:spPr>
          <a:xfrm flipH="1">
            <a:off x="2765687" y="4121088"/>
            <a:ext cx="965302" cy="747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F5B9D6A4-BE9D-8D87-0718-72A5EA8D865F}"/>
              </a:ext>
            </a:extLst>
          </p:cNvPr>
          <p:cNvCxnSpPr>
            <a:cxnSpLocks/>
            <a:stCxn id="11" idx="5"/>
            <a:endCxn id="27" idx="0"/>
          </p:cNvCxnSpPr>
          <p:nvPr/>
        </p:nvCxnSpPr>
        <p:spPr>
          <a:xfrm>
            <a:off x="4143238" y="4121088"/>
            <a:ext cx="928905" cy="699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312AD77-D15F-15E7-E38B-55FED5FDE7D2}"/>
              </a:ext>
            </a:extLst>
          </p:cNvPr>
          <p:cNvSpPr txBox="1"/>
          <p:nvPr/>
        </p:nvSpPr>
        <p:spPr>
          <a:xfrm>
            <a:off x="3064331" y="50020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6047DD17-85DC-10C1-DBB5-4AB054EFB771}"/>
              </a:ext>
            </a:extLst>
          </p:cNvPr>
          <p:cNvSpPr txBox="1"/>
          <p:nvPr/>
        </p:nvSpPr>
        <p:spPr>
          <a:xfrm>
            <a:off x="5400710" y="497089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307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 animBg="1"/>
      <p:bldP spid="13" grpId="0"/>
      <p:bldP spid="16" grpId="0" animBg="1"/>
      <p:bldP spid="18" grpId="0"/>
      <p:bldP spid="19" grpId="0" animBg="1"/>
      <p:bldP spid="20" grpId="0"/>
      <p:bldP spid="32" grpId="0"/>
      <p:bldP spid="33" grpId="0"/>
      <p:bldP spid="34" grpId="0"/>
      <p:bldP spid="6" grpId="0"/>
      <p:bldP spid="9" grpId="0"/>
      <p:bldP spid="12" grpId="0"/>
      <p:bldP spid="21" grpId="0" animBg="1"/>
      <p:bldP spid="26" grpId="0"/>
      <p:bldP spid="27" grpId="0" animBg="1"/>
      <p:bldP spid="29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0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-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703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3775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920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703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2215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33671C-5679-1F57-CABC-A1991492EE62}"/>
              </a:ext>
            </a:extLst>
          </p:cNvPr>
          <p:cNvSpPr txBox="1"/>
          <p:nvPr/>
        </p:nvSpPr>
        <p:spPr>
          <a:xfrm>
            <a:off x="2448628" y="934433"/>
            <a:ext cx="7190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Düğüm 5’in matrisinin ve değerinin bulunması</a:t>
            </a:r>
          </a:p>
          <a:p>
            <a:r>
              <a:rPr lang="tr-TR" sz="2000" dirty="0"/>
              <a:t>                   Adım 1:   b. satırın ve c. sütunun </a:t>
            </a:r>
            <a:r>
              <a:rPr lang="tr-TR" sz="2000" b="1" dirty="0"/>
              <a:t>‘</a:t>
            </a:r>
            <a:r>
              <a:rPr lang="el-GR" sz="2000" b="1" dirty="0">
                <a:effectLst/>
              </a:rPr>
              <a:t>α</a:t>
            </a:r>
            <a:r>
              <a:rPr lang="tr-TR" sz="2000" b="1" dirty="0"/>
              <a:t>’</a:t>
            </a:r>
            <a:r>
              <a:rPr lang="tr-TR" sz="2000" dirty="0"/>
              <a:t> olarak ayarlanması</a:t>
            </a:r>
          </a:p>
          <a:p>
            <a:r>
              <a:rPr lang="tr-TR" sz="2000" dirty="0"/>
              <a:t>                   Adım 2:   M</a:t>
            </a:r>
            <a:r>
              <a:rPr lang="tr-TR" sz="2000" baseline="-25000" dirty="0"/>
              <a:t>2</a:t>
            </a:r>
            <a:r>
              <a:rPr lang="tr-TR" sz="2000" dirty="0"/>
              <a:t> [</a:t>
            </a:r>
            <a:r>
              <a:rPr lang="tr-TR" sz="2000" dirty="0" err="1"/>
              <a:t>c,a</a:t>
            </a:r>
            <a:r>
              <a:rPr lang="tr-TR" sz="2000" dirty="0"/>
              <a:t>] = </a:t>
            </a:r>
            <a:r>
              <a:rPr lang="el-GR" sz="2000" b="1" dirty="0">
                <a:effectLst/>
              </a:rPr>
              <a:t>α</a:t>
            </a:r>
            <a:endParaRPr lang="tr-TR" sz="2000" b="1" dirty="0">
              <a:effectLst/>
            </a:endParaRPr>
          </a:p>
          <a:p>
            <a:r>
              <a:rPr lang="tr-TR" sz="2000" dirty="0"/>
              <a:t>                   Adım 3:   Satır ve sütun azaltma işlemleri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D2606E9-1A97-B2AF-8B99-359C15145792}"/>
              </a:ext>
            </a:extLst>
          </p:cNvPr>
          <p:cNvCxnSpPr/>
          <p:nvPr/>
        </p:nvCxnSpPr>
        <p:spPr>
          <a:xfrm>
            <a:off x="3025499" y="1437661"/>
            <a:ext cx="423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2AD738-4C11-416F-1D16-D508D1D5EF92}"/>
              </a:ext>
            </a:extLst>
          </p:cNvPr>
          <p:cNvCxnSpPr>
            <a:cxnSpLocks/>
          </p:cNvCxnSpPr>
          <p:nvPr/>
        </p:nvCxnSpPr>
        <p:spPr>
          <a:xfrm>
            <a:off x="3025499" y="1731209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CDA4A64-AFE6-FF31-6F82-6FFD49F8468D}"/>
              </a:ext>
            </a:extLst>
          </p:cNvPr>
          <p:cNvSpPr txBox="1"/>
          <p:nvPr/>
        </p:nvSpPr>
        <p:spPr>
          <a:xfrm>
            <a:off x="364575" y="33260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</a:t>
            </a:r>
            <a:r>
              <a:rPr lang="tr-TR" sz="2400" baseline="-25000" dirty="0"/>
              <a:t>2</a:t>
            </a:r>
            <a:r>
              <a:rPr lang="tr-TR" sz="2400" dirty="0"/>
              <a:t> =</a:t>
            </a:r>
            <a:endParaRPr lang="tr-TR" sz="2400" baseline="-25000" dirty="0"/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2C480FE-5E5D-8191-D1EF-1E2A165A8119}"/>
              </a:ext>
            </a:extLst>
          </p:cNvPr>
          <p:cNvCxnSpPr>
            <a:cxnSpLocks/>
          </p:cNvCxnSpPr>
          <p:nvPr/>
        </p:nvCxnSpPr>
        <p:spPr>
          <a:xfrm>
            <a:off x="3024474" y="2030897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k: Sağ 18">
            <a:extLst>
              <a:ext uri="{FF2B5EF4-FFF2-40B4-BE49-F238E27FC236}">
                <a16:creationId xmlns:a16="http://schemas.microsoft.com/office/drawing/2014/main" id="{51A64C7C-DFCB-0FFD-985D-B1636E12846C}"/>
              </a:ext>
            </a:extLst>
          </p:cNvPr>
          <p:cNvSpPr/>
          <p:nvPr/>
        </p:nvSpPr>
        <p:spPr>
          <a:xfrm>
            <a:off x="3195683" y="3358144"/>
            <a:ext cx="1822662" cy="5732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Adım 1 ve Adım 2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EA19D622-9B31-1975-EE12-5D73DCFC8CB9}"/>
              </a:ext>
            </a:extLst>
          </p:cNvPr>
          <p:cNvSpPr/>
          <p:nvPr/>
        </p:nvSpPr>
        <p:spPr>
          <a:xfrm>
            <a:off x="7608273" y="3096061"/>
            <a:ext cx="1867128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sp>
        <p:nvSpPr>
          <p:cNvPr id="32" name="Ok: Bükülü 31">
            <a:extLst>
              <a:ext uri="{FF2B5EF4-FFF2-40B4-BE49-F238E27FC236}">
                <a16:creationId xmlns:a16="http://schemas.microsoft.com/office/drawing/2014/main" id="{A3DAFCEB-E357-4CA4-5761-6EBC8697E9CF}"/>
              </a:ext>
            </a:extLst>
          </p:cNvPr>
          <p:cNvSpPr/>
          <p:nvPr/>
        </p:nvSpPr>
        <p:spPr>
          <a:xfrm rot="10800000">
            <a:off x="9631556" y="4866521"/>
            <a:ext cx="1362402" cy="1393128"/>
          </a:xfrm>
          <a:prstGeom prst="bentArrow">
            <a:avLst>
              <a:gd name="adj1" fmla="val 25000"/>
              <a:gd name="adj2" fmla="val 25388"/>
              <a:gd name="adj3" fmla="val 25000"/>
              <a:gd name="adj4" fmla="val 42399"/>
            </a:avLst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AF37DCE-53D0-6307-FA83-3EE05F944DE0}"/>
              </a:ext>
            </a:extLst>
          </p:cNvPr>
          <p:cNvSpPr txBox="1"/>
          <p:nvPr/>
        </p:nvSpPr>
        <p:spPr>
          <a:xfrm>
            <a:off x="9956943" y="4407322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271FF"/>
                </a:solidFill>
              </a:rPr>
              <a:t> 0     0     0     0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6D4E0B5-A73C-6381-9FC6-EF9D8BFCBF48}"/>
              </a:ext>
            </a:extLst>
          </p:cNvPr>
          <p:cNvSpPr txBox="1"/>
          <p:nvPr/>
        </p:nvSpPr>
        <p:spPr>
          <a:xfrm rot="16200000">
            <a:off x="10243243" y="5106994"/>
            <a:ext cx="1092445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Azaltma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1A3547-5A6E-4E12-96B8-3A282863C572}"/>
              </a:ext>
            </a:extLst>
          </p:cNvPr>
          <p:cNvSpPr txBox="1"/>
          <p:nvPr/>
        </p:nvSpPr>
        <p:spPr>
          <a:xfrm>
            <a:off x="9956943" y="5711719"/>
            <a:ext cx="804223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Sütun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C118E934-84CF-66C1-E343-D49B919B1A24}"/>
              </a:ext>
            </a:extLst>
          </p:cNvPr>
          <p:cNvSpPr txBox="1"/>
          <p:nvPr/>
        </p:nvSpPr>
        <p:spPr>
          <a:xfrm>
            <a:off x="6261893" y="546893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baseline="-25000" dirty="0">
                <a:solidFill>
                  <a:srgbClr val="FF0000"/>
                </a:solidFill>
              </a:rPr>
              <a:t>5</a:t>
            </a:r>
            <a:r>
              <a:rPr lang="tr-TR" sz="3600" dirty="0">
                <a:solidFill>
                  <a:srgbClr val="FF0000"/>
                </a:solidFill>
              </a:rPr>
              <a:t> =</a:t>
            </a:r>
            <a:endParaRPr lang="tr-TR" sz="3600" baseline="-25000" dirty="0">
              <a:solidFill>
                <a:srgbClr val="FF0000"/>
              </a:solidFill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55030FF-A7B8-9B75-0D00-20896B75A38D}"/>
              </a:ext>
            </a:extLst>
          </p:cNvPr>
          <p:cNvSpPr txBox="1"/>
          <p:nvPr/>
        </p:nvSpPr>
        <p:spPr>
          <a:xfrm>
            <a:off x="543848" y="5026667"/>
            <a:ext cx="55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</a:t>
            </a:r>
            <a:r>
              <a:rPr lang="tr-TR" baseline="-25000" dirty="0"/>
              <a:t>5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‘</a:t>
            </a:r>
            <a:r>
              <a:rPr lang="tr-TR" dirty="0" err="1"/>
              <a:t>node</a:t>
            </a:r>
            <a:r>
              <a:rPr lang="tr-TR" dirty="0"/>
              <a:t> 5’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5’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2’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M</a:t>
            </a:r>
            <a:r>
              <a:rPr lang="tr-TR" baseline="-25000" dirty="0"/>
              <a:t>2</a:t>
            </a:r>
            <a:r>
              <a:rPr lang="tr-TR" dirty="0"/>
              <a:t>[</a:t>
            </a:r>
            <a:r>
              <a:rPr lang="tr-TR" dirty="0" err="1"/>
              <a:t>b,c</a:t>
            </a:r>
            <a:r>
              <a:rPr lang="tr-TR" dirty="0"/>
              <a:t>]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r</a:t>
            </a:r>
          </a:p>
          <a:p>
            <a:r>
              <a:rPr lang="tr-TR" dirty="0"/>
              <a:t>                                       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5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2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18</a:t>
            </a:r>
          </a:p>
        </p:txBody>
      </p:sp>
      <p:pic>
        <p:nvPicPr>
          <p:cNvPr id="6" name="Resim 5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ECB39E32-B060-8104-922F-5247D277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87" y="2572108"/>
            <a:ext cx="2001780" cy="188862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810C846-7B11-AB7A-6B18-61C32AA1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519" y="2497974"/>
            <a:ext cx="2078109" cy="195610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17649275-6396-58B8-5445-94540E795B57}"/>
              </a:ext>
            </a:extLst>
          </p:cNvPr>
          <p:cNvSpPr/>
          <p:nvPr/>
        </p:nvSpPr>
        <p:spPr>
          <a:xfrm>
            <a:off x="5523227" y="3344609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01C43A4-84C8-F373-500F-D17F747BC557}"/>
              </a:ext>
            </a:extLst>
          </p:cNvPr>
          <p:cNvSpPr/>
          <p:nvPr/>
        </p:nvSpPr>
        <p:spPr>
          <a:xfrm rot="5400000">
            <a:off x="5719277" y="3500543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7591DE67-0B77-1988-6B2D-1D0AE25EC1B2}"/>
              </a:ext>
            </a:extLst>
          </p:cNvPr>
          <p:cNvSpPr/>
          <p:nvPr/>
        </p:nvSpPr>
        <p:spPr>
          <a:xfrm>
            <a:off x="5498679" y="3731097"/>
            <a:ext cx="28843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16606689-86B5-E06F-4330-E56F036AFD05}"/>
              </a:ext>
            </a:extLst>
          </p:cNvPr>
          <p:cNvSpPr txBox="1"/>
          <p:nvPr/>
        </p:nvSpPr>
        <p:spPr>
          <a:xfrm>
            <a:off x="7075758" y="2878200"/>
            <a:ext cx="386644" cy="157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5271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-2</a:t>
            </a:r>
          </a:p>
        </p:txBody>
      </p:sp>
      <p:pic>
        <p:nvPicPr>
          <p:cNvPr id="37" name="Resim 36" descr="ekran görüntüsü, diyagram içeren bir resim&#10;&#10;Açıklama otomatik olarak oluşturuldu">
            <a:extLst>
              <a:ext uri="{FF2B5EF4-FFF2-40B4-BE49-F238E27FC236}">
                <a16:creationId xmlns:a16="http://schemas.microsoft.com/office/drawing/2014/main" id="{252B6ADD-5DD0-BE09-11F4-0559AF31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36" y="2373624"/>
            <a:ext cx="2098311" cy="2110752"/>
          </a:xfrm>
          <a:prstGeom prst="rect">
            <a:avLst/>
          </a:prstGeom>
        </p:spPr>
      </p:pic>
      <p:pic>
        <p:nvPicPr>
          <p:cNvPr id="40" name="Resim 39" descr="ekran görüntüsü, diyagram içeren bir resim&#10;&#10;Açıklama otomatik olarak oluşturuldu">
            <a:extLst>
              <a:ext uri="{FF2B5EF4-FFF2-40B4-BE49-F238E27FC236}">
                <a16:creationId xmlns:a16="http://schemas.microsoft.com/office/drawing/2014/main" id="{5151E404-048E-139D-0831-888B8C4F4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90" y="4607377"/>
            <a:ext cx="2098311" cy="21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32" grpId="0" animBg="1"/>
      <p:bldP spid="33" grpId="0"/>
      <p:bldP spid="34" grpId="0"/>
      <p:bldP spid="35" grpId="0"/>
      <p:bldP spid="38" grpId="0"/>
      <p:bldP spid="39" grpId="0"/>
      <p:bldP spid="11" grpId="0" animBg="1"/>
      <p:bldP spid="12" grpId="0" animBg="1"/>
      <p:bldP spid="20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0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-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703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3775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920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703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2215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33671C-5679-1F57-CABC-A1991492EE62}"/>
              </a:ext>
            </a:extLst>
          </p:cNvPr>
          <p:cNvSpPr txBox="1"/>
          <p:nvPr/>
        </p:nvSpPr>
        <p:spPr>
          <a:xfrm>
            <a:off x="2448628" y="934433"/>
            <a:ext cx="7190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Düğüm 6’nın matrisinin ve değerinin bulunması</a:t>
            </a:r>
          </a:p>
          <a:p>
            <a:r>
              <a:rPr lang="tr-TR" sz="2000" dirty="0"/>
              <a:t>                   Adım 1:   b. satırın ve d. sütunun </a:t>
            </a:r>
            <a:r>
              <a:rPr lang="tr-TR" sz="2000" b="1" dirty="0"/>
              <a:t>‘</a:t>
            </a:r>
            <a:r>
              <a:rPr lang="el-GR" sz="2000" b="1" dirty="0">
                <a:effectLst/>
              </a:rPr>
              <a:t>α</a:t>
            </a:r>
            <a:r>
              <a:rPr lang="tr-TR" sz="2000" b="1" dirty="0"/>
              <a:t>’</a:t>
            </a:r>
            <a:r>
              <a:rPr lang="tr-TR" sz="2000" dirty="0"/>
              <a:t> olarak ayarlanması</a:t>
            </a:r>
          </a:p>
          <a:p>
            <a:r>
              <a:rPr lang="tr-TR" sz="2000" dirty="0"/>
              <a:t>                   Adım 2:   M</a:t>
            </a:r>
            <a:r>
              <a:rPr lang="tr-TR" sz="2000" baseline="-25000" dirty="0"/>
              <a:t>2</a:t>
            </a:r>
            <a:r>
              <a:rPr lang="tr-TR" sz="2000" dirty="0"/>
              <a:t> [</a:t>
            </a:r>
            <a:r>
              <a:rPr lang="tr-TR" sz="2000" dirty="0" err="1"/>
              <a:t>d,a</a:t>
            </a:r>
            <a:r>
              <a:rPr lang="tr-TR" sz="2000" dirty="0"/>
              <a:t>] = </a:t>
            </a:r>
            <a:r>
              <a:rPr lang="el-GR" sz="2000" b="1" dirty="0">
                <a:effectLst/>
              </a:rPr>
              <a:t>α</a:t>
            </a:r>
            <a:endParaRPr lang="tr-TR" sz="2000" b="1" dirty="0">
              <a:effectLst/>
            </a:endParaRPr>
          </a:p>
          <a:p>
            <a:r>
              <a:rPr lang="tr-TR" sz="2000" dirty="0"/>
              <a:t>                   Adım 3:   Satır ve sütun azaltma işlemleri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D2606E9-1A97-B2AF-8B99-359C15145792}"/>
              </a:ext>
            </a:extLst>
          </p:cNvPr>
          <p:cNvCxnSpPr/>
          <p:nvPr/>
        </p:nvCxnSpPr>
        <p:spPr>
          <a:xfrm>
            <a:off x="3025499" y="1437661"/>
            <a:ext cx="423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2AD738-4C11-416F-1D16-D508D1D5EF92}"/>
              </a:ext>
            </a:extLst>
          </p:cNvPr>
          <p:cNvCxnSpPr>
            <a:cxnSpLocks/>
          </p:cNvCxnSpPr>
          <p:nvPr/>
        </p:nvCxnSpPr>
        <p:spPr>
          <a:xfrm>
            <a:off x="3025499" y="1731209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CDA4A64-AFE6-FF31-6F82-6FFD49F8468D}"/>
              </a:ext>
            </a:extLst>
          </p:cNvPr>
          <p:cNvSpPr txBox="1"/>
          <p:nvPr/>
        </p:nvSpPr>
        <p:spPr>
          <a:xfrm>
            <a:off x="364575" y="33260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</a:t>
            </a:r>
            <a:r>
              <a:rPr lang="tr-TR" sz="2400" baseline="-25000" dirty="0"/>
              <a:t>2</a:t>
            </a:r>
            <a:r>
              <a:rPr lang="tr-TR" sz="2400" dirty="0"/>
              <a:t> =</a:t>
            </a:r>
            <a:endParaRPr lang="tr-TR" sz="2400" baseline="-25000" dirty="0"/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2C480FE-5E5D-8191-D1EF-1E2A165A8119}"/>
              </a:ext>
            </a:extLst>
          </p:cNvPr>
          <p:cNvCxnSpPr>
            <a:cxnSpLocks/>
          </p:cNvCxnSpPr>
          <p:nvPr/>
        </p:nvCxnSpPr>
        <p:spPr>
          <a:xfrm>
            <a:off x="3024474" y="2030897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k: Sağ 18">
            <a:extLst>
              <a:ext uri="{FF2B5EF4-FFF2-40B4-BE49-F238E27FC236}">
                <a16:creationId xmlns:a16="http://schemas.microsoft.com/office/drawing/2014/main" id="{51A64C7C-DFCB-0FFD-985D-B1636E12846C}"/>
              </a:ext>
            </a:extLst>
          </p:cNvPr>
          <p:cNvSpPr/>
          <p:nvPr/>
        </p:nvSpPr>
        <p:spPr>
          <a:xfrm>
            <a:off x="3195683" y="3358144"/>
            <a:ext cx="1822662" cy="5732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Adım 1 ve Adım 2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EA19D622-9B31-1975-EE12-5D73DCFC8CB9}"/>
              </a:ext>
            </a:extLst>
          </p:cNvPr>
          <p:cNvSpPr/>
          <p:nvPr/>
        </p:nvSpPr>
        <p:spPr>
          <a:xfrm>
            <a:off x="7608273" y="3096061"/>
            <a:ext cx="1867128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sp>
        <p:nvSpPr>
          <p:cNvPr id="32" name="Ok: Bükülü 31">
            <a:extLst>
              <a:ext uri="{FF2B5EF4-FFF2-40B4-BE49-F238E27FC236}">
                <a16:creationId xmlns:a16="http://schemas.microsoft.com/office/drawing/2014/main" id="{A3DAFCEB-E357-4CA4-5761-6EBC8697E9CF}"/>
              </a:ext>
            </a:extLst>
          </p:cNvPr>
          <p:cNvSpPr/>
          <p:nvPr/>
        </p:nvSpPr>
        <p:spPr>
          <a:xfrm rot="10800000">
            <a:off x="9631556" y="4866521"/>
            <a:ext cx="1362402" cy="1393128"/>
          </a:xfrm>
          <a:prstGeom prst="bentArrow">
            <a:avLst>
              <a:gd name="adj1" fmla="val 25000"/>
              <a:gd name="adj2" fmla="val 25388"/>
              <a:gd name="adj3" fmla="val 25000"/>
              <a:gd name="adj4" fmla="val 42399"/>
            </a:avLst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AF37DCE-53D0-6307-FA83-3EE05F944DE0}"/>
              </a:ext>
            </a:extLst>
          </p:cNvPr>
          <p:cNvSpPr txBox="1"/>
          <p:nvPr/>
        </p:nvSpPr>
        <p:spPr>
          <a:xfrm>
            <a:off x="9956943" y="4407322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271FF"/>
                </a:solidFill>
              </a:rPr>
              <a:t> 0     0     0     0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6D4E0B5-A73C-6381-9FC6-EF9D8BFCBF48}"/>
              </a:ext>
            </a:extLst>
          </p:cNvPr>
          <p:cNvSpPr txBox="1"/>
          <p:nvPr/>
        </p:nvSpPr>
        <p:spPr>
          <a:xfrm rot="16200000">
            <a:off x="10243243" y="5106994"/>
            <a:ext cx="1092445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Azaltma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1A3547-5A6E-4E12-96B8-3A282863C572}"/>
              </a:ext>
            </a:extLst>
          </p:cNvPr>
          <p:cNvSpPr txBox="1"/>
          <p:nvPr/>
        </p:nvSpPr>
        <p:spPr>
          <a:xfrm>
            <a:off x="9956943" y="5711719"/>
            <a:ext cx="804223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Sütun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C118E934-84CF-66C1-E343-D49B919B1A24}"/>
              </a:ext>
            </a:extLst>
          </p:cNvPr>
          <p:cNvSpPr txBox="1"/>
          <p:nvPr/>
        </p:nvSpPr>
        <p:spPr>
          <a:xfrm>
            <a:off x="6261893" y="546893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baseline="-25000" dirty="0">
                <a:solidFill>
                  <a:srgbClr val="FF0000"/>
                </a:solidFill>
              </a:rPr>
              <a:t>6</a:t>
            </a:r>
            <a:r>
              <a:rPr lang="tr-TR" sz="3600" dirty="0">
                <a:solidFill>
                  <a:srgbClr val="FF0000"/>
                </a:solidFill>
              </a:rPr>
              <a:t> =</a:t>
            </a:r>
            <a:endParaRPr lang="tr-TR" sz="3600" baseline="-25000" dirty="0">
              <a:solidFill>
                <a:srgbClr val="FF0000"/>
              </a:solidFill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55030FF-A7B8-9B75-0D00-20896B75A38D}"/>
              </a:ext>
            </a:extLst>
          </p:cNvPr>
          <p:cNvSpPr txBox="1"/>
          <p:nvPr/>
        </p:nvSpPr>
        <p:spPr>
          <a:xfrm>
            <a:off x="543848" y="5026667"/>
            <a:ext cx="55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</a:t>
            </a:r>
            <a:r>
              <a:rPr lang="tr-TR" baseline="-25000" dirty="0"/>
              <a:t>6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‘</a:t>
            </a:r>
            <a:r>
              <a:rPr lang="tr-TR" dirty="0" err="1"/>
              <a:t>node</a:t>
            </a:r>
            <a:r>
              <a:rPr lang="tr-TR" dirty="0"/>
              <a:t> 6’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6’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2’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M</a:t>
            </a:r>
            <a:r>
              <a:rPr lang="tr-TR" baseline="-25000" dirty="0"/>
              <a:t>2</a:t>
            </a:r>
            <a:r>
              <a:rPr lang="tr-TR" dirty="0"/>
              <a:t>[</a:t>
            </a:r>
            <a:r>
              <a:rPr lang="tr-TR" dirty="0" err="1"/>
              <a:t>b,d</a:t>
            </a:r>
            <a:r>
              <a:rPr lang="tr-TR" dirty="0"/>
              <a:t>]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r</a:t>
            </a:r>
          </a:p>
          <a:p>
            <a:r>
              <a:rPr lang="tr-TR" dirty="0"/>
              <a:t>                                       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0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0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</a:t>
            </a:r>
          </a:p>
        </p:txBody>
      </p:sp>
      <p:pic>
        <p:nvPicPr>
          <p:cNvPr id="6" name="Resim 5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ECB39E32-B060-8104-922F-5247D277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87" y="2572108"/>
            <a:ext cx="2001780" cy="1888625"/>
          </a:xfrm>
          <a:prstGeom prst="rect">
            <a:avLst/>
          </a:prstGeom>
        </p:spPr>
      </p:pic>
      <p:pic>
        <p:nvPicPr>
          <p:cNvPr id="16" name="Resim 15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B96647D4-5EB9-B740-5EC2-3C9FE9B9C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76" y="2534992"/>
            <a:ext cx="2098312" cy="1950582"/>
          </a:xfrm>
          <a:prstGeom prst="rect">
            <a:avLst/>
          </a:prstGeom>
        </p:spPr>
      </p:pic>
      <p:sp>
        <p:nvSpPr>
          <p:cNvPr id="21" name="Dikdörtgen 20">
            <a:extLst>
              <a:ext uri="{FF2B5EF4-FFF2-40B4-BE49-F238E27FC236}">
                <a16:creationId xmlns:a16="http://schemas.microsoft.com/office/drawing/2014/main" id="{17649275-6396-58B8-5445-94540E795B57}"/>
              </a:ext>
            </a:extLst>
          </p:cNvPr>
          <p:cNvSpPr/>
          <p:nvPr/>
        </p:nvSpPr>
        <p:spPr>
          <a:xfrm>
            <a:off x="5523227" y="3344609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001C43A4-84C8-F373-500F-D17F747BC557}"/>
              </a:ext>
            </a:extLst>
          </p:cNvPr>
          <p:cNvSpPr/>
          <p:nvPr/>
        </p:nvSpPr>
        <p:spPr>
          <a:xfrm rot="5400000">
            <a:off x="6081358" y="3500543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7591DE67-0B77-1988-6B2D-1D0AE25EC1B2}"/>
              </a:ext>
            </a:extLst>
          </p:cNvPr>
          <p:cNvSpPr/>
          <p:nvPr/>
        </p:nvSpPr>
        <p:spPr>
          <a:xfrm>
            <a:off x="5498679" y="4080904"/>
            <a:ext cx="28843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6606689-86B5-E06F-4330-E56F036AFD05}"/>
              </a:ext>
            </a:extLst>
          </p:cNvPr>
          <p:cNvSpPr txBox="1"/>
          <p:nvPr/>
        </p:nvSpPr>
        <p:spPr>
          <a:xfrm>
            <a:off x="7075758" y="2878200"/>
            <a:ext cx="354584" cy="157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5271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</p:txBody>
      </p:sp>
      <p:pic>
        <p:nvPicPr>
          <p:cNvPr id="29" name="Resim 28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ADF49F53-DFD4-6367-F3A7-BEFD6AC9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36" y="2475226"/>
            <a:ext cx="2098312" cy="1950582"/>
          </a:xfrm>
          <a:prstGeom prst="rect">
            <a:avLst/>
          </a:prstGeom>
        </p:spPr>
      </p:pic>
      <p:pic>
        <p:nvPicPr>
          <p:cNvPr id="31" name="Resim 30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A9BCF56C-10EF-9B9B-A018-9BE8AF929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68" y="4717601"/>
            <a:ext cx="2098312" cy="19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32" grpId="0" animBg="1"/>
      <p:bldP spid="33" grpId="0"/>
      <p:bldP spid="34" grpId="0"/>
      <p:bldP spid="35" grpId="0"/>
      <p:bldP spid="38" grpId="0"/>
      <p:bldP spid="39" grpId="0"/>
      <p:bldP spid="21" grpId="0" animBg="1"/>
      <p:bldP spid="26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Gezgin Satıcı Problemi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A7D8F8F7-4DD2-C44E-5F72-DF876D2029CE}"/>
              </a:ext>
            </a:extLst>
          </p:cNvPr>
          <p:cNvSpPr txBox="1"/>
          <p:nvPr/>
        </p:nvSpPr>
        <p:spPr>
          <a:xfrm>
            <a:off x="521339" y="1724472"/>
            <a:ext cx="478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Başlangıç ve bitiş konumları aynıdır.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Her şehir sadece bir kere ziyaret edilmelidir.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Minumum</a:t>
            </a:r>
            <a:r>
              <a:rPr lang="tr-TR" dirty="0"/>
              <a:t> yol bulunmalıdır.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(Hamilton yolu-</a:t>
            </a:r>
            <a:r>
              <a:rPr lang="tr-TR" dirty="0" err="1"/>
              <a:t>Hamiltonian</a:t>
            </a:r>
            <a:r>
              <a:rPr lang="tr-TR" dirty="0"/>
              <a:t> </a:t>
            </a:r>
            <a:r>
              <a:rPr lang="tr-TR" dirty="0" err="1"/>
              <a:t>path</a:t>
            </a:r>
            <a:r>
              <a:rPr lang="tr-TR" dirty="0"/>
              <a:t>)</a:t>
            </a:r>
          </a:p>
        </p:txBody>
      </p:sp>
      <p:pic>
        <p:nvPicPr>
          <p:cNvPr id="37" name="Resim 36" descr="taslak, siyah beyaz içeren bir resim&#10;&#10;Açıklama otomatik olarak oluşturuldu">
            <a:extLst>
              <a:ext uri="{FF2B5EF4-FFF2-40B4-BE49-F238E27FC236}">
                <a16:creationId xmlns:a16="http://schemas.microsoft.com/office/drawing/2014/main" id="{0241E256-B979-83BB-BBCB-63B6BE8A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18" y="3081580"/>
            <a:ext cx="8236373" cy="3352972"/>
          </a:xfrm>
          <a:prstGeom prst="rect">
            <a:avLst/>
          </a:prstGeom>
        </p:spPr>
      </p:pic>
      <p:sp>
        <p:nvSpPr>
          <p:cNvPr id="40" name="Metin kutusu 39">
            <a:extLst>
              <a:ext uri="{FF2B5EF4-FFF2-40B4-BE49-F238E27FC236}">
                <a16:creationId xmlns:a16="http://schemas.microsoft.com/office/drawing/2014/main" id="{50467B91-8FC2-A962-3469-0D4A45BFD436}"/>
              </a:ext>
            </a:extLst>
          </p:cNvPr>
          <p:cNvSpPr txBox="1"/>
          <p:nvPr/>
        </p:nvSpPr>
        <p:spPr>
          <a:xfrm>
            <a:off x="6839589" y="1585972"/>
            <a:ext cx="40741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Gezgin satıcı probleminin uygulanması;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Araç yönlendirme,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Lojistik,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Baskı devre kartlarının lehimlenmesi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2589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355933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355932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338899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799708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346726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338899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788148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484CFC5-CD6D-A272-5240-5F667515B678}"/>
              </a:ext>
            </a:extLst>
          </p:cNvPr>
          <p:cNvSpPr/>
          <p:nvPr/>
        </p:nvSpPr>
        <p:spPr>
          <a:xfrm>
            <a:off x="5860751" y="1828791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35AC13-F126-45D8-2A16-62F689CF7475}"/>
              </a:ext>
            </a:extLst>
          </p:cNvPr>
          <p:cNvSpPr txBox="1"/>
          <p:nvPr/>
        </p:nvSpPr>
        <p:spPr>
          <a:xfrm>
            <a:off x="5998205" y="19151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C061341-8797-3354-419F-546527E0542B}"/>
              </a:ext>
            </a:extLst>
          </p:cNvPr>
          <p:cNvSpPr txBox="1"/>
          <p:nvPr/>
        </p:nvSpPr>
        <p:spPr>
          <a:xfrm>
            <a:off x="6427163" y="19089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D8B4032-F8F9-26D3-57D8-840DB4915BF3}"/>
              </a:ext>
            </a:extLst>
          </p:cNvPr>
          <p:cNvSpPr txBox="1"/>
          <p:nvPr/>
        </p:nvSpPr>
        <p:spPr>
          <a:xfrm>
            <a:off x="5890401" y="145945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5948DD-A5E6-AAD6-0AB3-9AE6156E7D3C}"/>
              </a:ext>
            </a:extLst>
          </p:cNvPr>
          <p:cNvSpPr/>
          <p:nvPr/>
        </p:nvSpPr>
        <p:spPr>
          <a:xfrm>
            <a:off x="3645610" y="3227098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2465587-B5FE-4B3A-D1ED-9F2C65EA3EF0}"/>
              </a:ext>
            </a:extLst>
          </p:cNvPr>
          <p:cNvSpPr txBox="1"/>
          <p:nvPr/>
        </p:nvSpPr>
        <p:spPr>
          <a:xfrm>
            <a:off x="3789201" y="33276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491AF8-9E1A-27AE-C698-813BC7FFF292}"/>
              </a:ext>
            </a:extLst>
          </p:cNvPr>
          <p:cNvSpPr/>
          <p:nvPr/>
        </p:nvSpPr>
        <p:spPr>
          <a:xfrm>
            <a:off x="5860751" y="3188531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C33264A-2FFF-5E6A-89BC-4E957E04BC83}"/>
              </a:ext>
            </a:extLst>
          </p:cNvPr>
          <p:cNvSpPr txBox="1"/>
          <p:nvPr/>
        </p:nvSpPr>
        <p:spPr>
          <a:xfrm>
            <a:off x="6004342" y="32890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63BEBE-791D-C1BC-516C-5CAC6BABA596}"/>
              </a:ext>
            </a:extLst>
          </p:cNvPr>
          <p:cNvSpPr/>
          <p:nvPr/>
        </p:nvSpPr>
        <p:spPr>
          <a:xfrm>
            <a:off x="8087428" y="3184142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EF39CD-4CB1-0897-236F-B27259C02D0F}"/>
              </a:ext>
            </a:extLst>
          </p:cNvPr>
          <p:cNvSpPr txBox="1"/>
          <p:nvPr/>
        </p:nvSpPr>
        <p:spPr>
          <a:xfrm>
            <a:off x="8231019" y="32847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880283B4-4EBB-0321-E093-2B292F77C435}"/>
              </a:ext>
            </a:extLst>
          </p:cNvPr>
          <p:cNvCxnSpPr>
            <a:stCxn id="4" idx="3"/>
            <a:endCxn id="11" idx="0"/>
          </p:cNvCxnSpPr>
          <p:nvPr/>
        </p:nvCxnSpPr>
        <p:spPr>
          <a:xfrm flipH="1">
            <a:off x="3937114" y="2305466"/>
            <a:ext cx="2009016" cy="921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AAF175BE-FD40-00F9-C439-680CEFDBB5ED}"/>
              </a:ext>
            </a:extLst>
          </p:cNvPr>
          <p:cNvCxnSpPr>
            <a:stCxn id="4" idx="4"/>
            <a:endCxn id="16" idx="0"/>
          </p:cNvCxnSpPr>
          <p:nvPr/>
        </p:nvCxnSpPr>
        <p:spPr>
          <a:xfrm>
            <a:off x="6152255" y="2387250"/>
            <a:ext cx="0" cy="801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A78F3B33-D47A-2102-C14B-3AE2688EBE36}"/>
              </a:ext>
            </a:extLst>
          </p:cNvPr>
          <p:cNvCxnSpPr>
            <a:cxnSpLocks/>
            <a:stCxn id="4" idx="5"/>
            <a:endCxn id="19" idx="0"/>
          </p:cNvCxnSpPr>
          <p:nvPr/>
        </p:nvCxnSpPr>
        <p:spPr>
          <a:xfrm>
            <a:off x="6358379" y="2305466"/>
            <a:ext cx="2020553" cy="878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55C0BBAE-35DF-079D-2954-525CEBE19F9C}"/>
              </a:ext>
            </a:extLst>
          </p:cNvPr>
          <p:cNvSpPr txBox="1"/>
          <p:nvPr/>
        </p:nvSpPr>
        <p:spPr>
          <a:xfrm>
            <a:off x="4228617" y="333444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8F06BDF-7C20-C6BF-CA88-CE0D5D8422DB}"/>
              </a:ext>
            </a:extLst>
          </p:cNvPr>
          <p:cNvSpPr txBox="1"/>
          <p:nvPr/>
        </p:nvSpPr>
        <p:spPr>
          <a:xfrm>
            <a:off x="6420751" y="3283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18C611C-0E08-07CE-8AAE-85E1B7283430}"/>
              </a:ext>
            </a:extLst>
          </p:cNvPr>
          <p:cNvSpPr txBox="1"/>
          <p:nvPr/>
        </p:nvSpPr>
        <p:spPr>
          <a:xfrm>
            <a:off x="8682708" y="32646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7275F6C-4499-E68D-FB04-EBB2B32B14E5}"/>
              </a:ext>
            </a:extLst>
          </p:cNvPr>
          <p:cNvSpPr txBox="1"/>
          <p:nvPr/>
        </p:nvSpPr>
        <p:spPr>
          <a:xfrm>
            <a:off x="10630162" y="1261223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 (</a:t>
            </a:r>
            <a:r>
              <a:rPr lang="tr-TR" dirty="0" err="1"/>
              <a:t>cost</a:t>
            </a:r>
            <a:r>
              <a:rPr lang="tr-TR" dirty="0"/>
              <a:t>-değer)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B36E625-3929-5A76-F6FA-028F9D97A541}"/>
              </a:ext>
            </a:extLst>
          </p:cNvPr>
          <p:cNvSpPr txBox="1"/>
          <p:nvPr/>
        </p:nvSpPr>
        <p:spPr>
          <a:xfrm>
            <a:off x="2059786" y="413780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c=18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9A7AEE4-39E1-1715-319C-70F99294BCB3}"/>
              </a:ext>
            </a:extLst>
          </p:cNvPr>
          <p:cNvSpPr txBox="1"/>
          <p:nvPr/>
        </p:nvSpPr>
        <p:spPr>
          <a:xfrm>
            <a:off x="5463194" y="28694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036178-0F7D-9763-3364-C76BDDF63C09}"/>
              </a:ext>
            </a:extLst>
          </p:cNvPr>
          <p:cNvSpPr txBox="1"/>
          <p:nvPr/>
        </p:nvSpPr>
        <p:spPr>
          <a:xfrm>
            <a:off x="8344314" y="28419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07926-B3F2-1F3A-F608-CDBCBA527286}"/>
              </a:ext>
            </a:extLst>
          </p:cNvPr>
          <p:cNvSpPr/>
          <p:nvPr/>
        </p:nvSpPr>
        <p:spPr>
          <a:xfrm>
            <a:off x="2467042" y="4450939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7417A7F-202B-86EC-4137-CCA0C3C7CEC2}"/>
              </a:ext>
            </a:extLst>
          </p:cNvPr>
          <p:cNvSpPr txBox="1"/>
          <p:nvPr/>
        </p:nvSpPr>
        <p:spPr>
          <a:xfrm>
            <a:off x="2626599" y="45535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18891D-8AC5-A140-F032-D0B4D6B5910A}"/>
              </a:ext>
            </a:extLst>
          </p:cNvPr>
          <p:cNvSpPr/>
          <p:nvPr/>
        </p:nvSpPr>
        <p:spPr>
          <a:xfrm>
            <a:off x="4773498" y="4403379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39229D7-5A11-E660-E5C3-9CD50839B85E}"/>
              </a:ext>
            </a:extLst>
          </p:cNvPr>
          <p:cNvSpPr txBox="1"/>
          <p:nvPr/>
        </p:nvSpPr>
        <p:spPr>
          <a:xfrm>
            <a:off x="4933055" y="45060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6</a:t>
            </a:r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856FD1EB-A8BC-6451-9866-8CB0FB8AB70B}"/>
              </a:ext>
            </a:extLst>
          </p:cNvPr>
          <p:cNvCxnSpPr>
            <a:stCxn id="11" idx="3"/>
            <a:endCxn id="21" idx="0"/>
          </p:cNvCxnSpPr>
          <p:nvPr/>
        </p:nvCxnSpPr>
        <p:spPr>
          <a:xfrm flipH="1">
            <a:off x="2765687" y="3703773"/>
            <a:ext cx="965302" cy="747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F5B9D6A4-BE9D-8D87-0718-72A5EA8D865F}"/>
              </a:ext>
            </a:extLst>
          </p:cNvPr>
          <p:cNvCxnSpPr>
            <a:cxnSpLocks/>
            <a:stCxn id="11" idx="5"/>
            <a:endCxn id="27" idx="0"/>
          </p:cNvCxnSpPr>
          <p:nvPr/>
        </p:nvCxnSpPr>
        <p:spPr>
          <a:xfrm>
            <a:off x="4143238" y="3703773"/>
            <a:ext cx="928905" cy="699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312AD77-D15F-15E7-E38B-55FED5FDE7D2}"/>
              </a:ext>
            </a:extLst>
          </p:cNvPr>
          <p:cNvSpPr txBox="1"/>
          <p:nvPr/>
        </p:nvSpPr>
        <p:spPr>
          <a:xfrm>
            <a:off x="3064331" y="45847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6047DD17-85DC-10C1-DBB5-4AB054EFB771}"/>
              </a:ext>
            </a:extLst>
          </p:cNvPr>
          <p:cNvSpPr txBox="1"/>
          <p:nvPr/>
        </p:nvSpPr>
        <p:spPr>
          <a:xfrm>
            <a:off x="5400710" y="45535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BD5620-DEB0-B70A-7AB3-21511F00B4D9}"/>
              </a:ext>
            </a:extLst>
          </p:cNvPr>
          <p:cNvSpPr/>
          <p:nvPr/>
        </p:nvSpPr>
        <p:spPr>
          <a:xfrm>
            <a:off x="4773498" y="5663011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AC9E905F-2663-EE64-C70C-39510C9057A9}"/>
              </a:ext>
            </a:extLst>
          </p:cNvPr>
          <p:cNvSpPr txBox="1"/>
          <p:nvPr/>
        </p:nvSpPr>
        <p:spPr>
          <a:xfrm>
            <a:off x="4933055" y="57656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28AA099F-F2EE-621F-4741-B33C9C6DFFB5}"/>
              </a:ext>
            </a:extLst>
          </p:cNvPr>
          <p:cNvSpPr txBox="1"/>
          <p:nvPr/>
        </p:nvSpPr>
        <p:spPr>
          <a:xfrm>
            <a:off x="5400710" y="58132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940CD917-4CDF-C93D-AF4F-9B3DA2196FA9}"/>
              </a:ext>
            </a:extLst>
          </p:cNvPr>
          <p:cNvCxnSpPr>
            <a:cxnSpLocks/>
            <a:stCxn id="27" idx="4"/>
            <a:endCxn id="31" idx="0"/>
          </p:cNvCxnSpPr>
          <p:nvPr/>
        </p:nvCxnSpPr>
        <p:spPr>
          <a:xfrm>
            <a:off x="5072143" y="4961838"/>
            <a:ext cx="0" cy="701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10F570F3-D605-0C31-64D2-F52928E85050}"/>
              </a:ext>
            </a:extLst>
          </p:cNvPr>
          <p:cNvSpPr txBox="1"/>
          <p:nvPr/>
        </p:nvSpPr>
        <p:spPr>
          <a:xfrm>
            <a:off x="3370690" y="28419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B5475D0F-195B-7AB0-D391-569BFB96BD00}"/>
              </a:ext>
            </a:extLst>
          </p:cNvPr>
          <p:cNvSpPr txBox="1"/>
          <p:nvPr/>
        </p:nvSpPr>
        <p:spPr>
          <a:xfrm>
            <a:off x="5183963" y="41842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</p:spTree>
    <p:extLst>
      <p:ext uri="{BB962C8B-B14F-4D97-AF65-F5344CB8AC3E}">
        <p14:creationId xmlns:p14="http://schemas.microsoft.com/office/powerpoint/2010/main" val="41055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0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-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703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3775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920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703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2215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33671C-5679-1F57-CABC-A1991492EE62}"/>
              </a:ext>
            </a:extLst>
          </p:cNvPr>
          <p:cNvSpPr txBox="1"/>
          <p:nvPr/>
        </p:nvSpPr>
        <p:spPr>
          <a:xfrm>
            <a:off x="2448628" y="934433"/>
            <a:ext cx="7190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Düğüm 7’nin matrisinin ve değerinin bulunması</a:t>
            </a:r>
          </a:p>
          <a:p>
            <a:r>
              <a:rPr lang="tr-TR" sz="2000" dirty="0"/>
              <a:t>                   Adım 1:   d. satırın ve c. sütunun </a:t>
            </a:r>
            <a:r>
              <a:rPr lang="tr-TR" sz="2000" b="1" dirty="0"/>
              <a:t>‘</a:t>
            </a:r>
            <a:r>
              <a:rPr lang="el-GR" sz="2000" b="1" dirty="0">
                <a:effectLst/>
              </a:rPr>
              <a:t>α</a:t>
            </a:r>
            <a:r>
              <a:rPr lang="tr-TR" sz="2000" b="1" dirty="0"/>
              <a:t>’</a:t>
            </a:r>
            <a:r>
              <a:rPr lang="tr-TR" sz="2000" dirty="0"/>
              <a:t> olarak ayarlanması</a:t>
            </a:r>
          </a:p>
          <a:p>
            <a:r>
              <a:rPr lang="tr-TR" sz="2000" dirty="0"/>
              <a:t>                   Adım 2:   M</a:t>
            </a:r>
            <a:r>
              <a:rPr lang="tr-TR" sz="2000" baseline="-25000" dirty="0"/>
              <a:t>6</a:t>
            </a:r>
            <a:r>
              <a:rPr lang="tr-TR" sz="2000" dirty="0"/>
              <a:t> [</a:t>
            </a:r>
            <a:r>
              <a:rPr lang="tr-TR" sz="2000" dirty="0" err="1"/>
              <a:t>c,a</a:t>
            </a:r>
            <a:r>
              <a:rPr lang="tr-TR" sz="2000" dirty="0"/>
              <a:t>] = </a:t>
            </a:r>
            <a:r>
              <a:rPr lang="el-GR" sz="2000" b="1" dirty="0">
                <a:effectLst/>
              </a:rPr>
              <a:t>α</a:t>
            </a:r>
            <a:endParaRPr lang="tr-TR" sz="2000" b="1" dirty="0">
              <a:effectLst/>
            </a:endParaRPr>
          </a:p>
          <a:p>
            <a:r>
              <a:rPr lang="tr-TR" sz="2000" dirty="0"/>
              <a:t>                   Adım 3:   Satır ve sütun azaltma işlemleri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D2606E9-1A97-B2AF-8B99-359C15145792}"/>
              </a:ext>
            </a:extLst>
          </p:cNvPr>
          <p:cNvCxnSpPr/>
          <p:nvPr/>
        </p:nvCxnSpPr>
        <p:spPr>
          <a:xfrm>
            <a:off x="3025499" y="1437661"/>
            <a:ext cx="423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52AD738-4C11-416F-1D16-D508D1D5EF92}"/>
              </a:ext>
            </a:extLst>
          </p:cNvPr>
          <p:cNvCxnSpPr>
            <a:cxnSpLocks/>
          </p:cNvCxnSpPr>
          <p:nvPr/>
        </p:nvCxnSpPr>
        <p:spPr>
          <a:xfrm>
            <a:off x="3025499" y="1731209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CDA4A64-AFE6-FF31-6F82-6FFD49F8468D}"/>
              </a:ext>
            </a:extLst>
          </p:cNvPr>
          <p:cNvSpPr txBox="1"/>
          <p:nvPr/>
        </p:nvSpPr>
        <p:spPr>
          <a:xfrm>
            <a:off x="364575" y="33260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</a:t>
            </a:r>
            <a:r>
              <a:rPr lang="tr-TR" sz="2400" baseline="-25000" dirty="0"/>
              <a:t>6</a:t>
            </a:r>
            <a:r>
              <a:rPr lang="tr-TR" sz="2400" dirty="0"/>
              <a:t> =</a:t>
            </a:r>
            <a:endParaRPr lang="tr-TR" sz="2400" baseline="-25000" dirty="0"/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2C480FE-5E5D-8191-D1EF-1E2A165A8119}"/>
              </a:ext>
            </a:extLst>
          </p:cNvPr>
          <p:cNvCxnSpPr>
            <a:cxnSpLocks/>
          </p:cNvCxnSpPr>
          <p:nvPr/>
        </p:nvCxnSpPr>
        <p:spPr>
          <a:xfrm>
            <a:off x="3024474" y="2030897"/>
            <a:ext cx="441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k: Sağ 18">
            <a:extLst>
              <a:ext uri="{FF2B5EF4-FFF2-40B4-BE49-F238E27FC236}">
                <a16:creationId xmlns:a16="http://schemas.microsoft.com/office/drawing/2014/main" id="{51A64C7C-DFCB-0FFD-985D-B1636E12846C}"/>
              </a:ext>
            </a:extLst>
          </p:cNvPr>
          <p:cNvSpPr/>
          <p:nvPr/>
        </p:nvSpPr>
        <p:spPr>
          <a:xfrm>
            <a:off x="3195683" y="3358144"/>
            <a:ext cx="1822662" cy="5732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Adım 1 ve Adım 2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EA19D622-9B31-1975-EE12-5D73DCFC8CB9}"/>
              </a:ext>
            </a:extLst>
          </p:cNvPr>
          <p:cNvSpPr/>
          <p:nvPr/>
        </p:nvSpPr>
        <p:spPr>
          <a:xfrm>
            <a:off x="7608273" y="3096061"/>
            <a:ext cx="1867128" cy="920535"/>
          </a:xfrm>
          <a:prstGeom prst="rightArrow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5271FF"/>
                </a:solidFill>
              </a:rPr>
              <a:t>Satır Azaltma</a:t>
            </a:r>
          </a:p>
          <a:p>
            <a:pPr algn="ctr"/>
            <a:r>
              <a:rPr lang="tr-TR" sz="1600" dirty="0">
                <a:solidFill>
                  <a:srgbClr val="5271FF"/>
                </a:solidFill>
              </a:rPr>
              <a:t>(</a:t>
            </a:r>
            <a:r>
              <a:rPr lang="tr-TR" sz="1600" dirty="0" err="1">
                <a:solidFill>
                  <a:srgbClr val="5271FF"/>
                </a:solidFill>
              </a:rPr>
              <a:t>Row</a:t>
            </a:r>
            <a:r>
              <a:rPr lang="tr-TR" sz="1600" dirty="0">
                <a:solidFill>
                  <a:srgbClr val="5271FF"/>
                </a:solidFill>
              </a:rPr>
              <a:t> </a:t>
            </a:r>
            <a:r>
              <a:rPr lang="tr-TR" sz="1600" dirty="0" err="1">
                <a:solidFill>
                  <a:srgbClr val="5271FF"/>
                </a:solidFill>
              </a:rPr>
              <a:t>Reduction</a:t>
            </a:r>
            <a:r>
              <a:rPr lang="tr-TR" sz="1600" dirty="0">
                <a:solidFill>
                  <a:srgbClr val="5271FF"/>
                </a:solidFill>
              </a:rPr>
              <a:t>)</a:t>
            </a:r>
          </a:p>
        </p:txBody>
      </p:sp>
      <p:sp>
        <p:nvSpPr>
          <p:cNvPr id="32" name="Ok: Bükülü 31">
            <a:extLst>
              <a:ext uri="{FF2B5EF4-FFF2-40B4-BE49-F238E27FC236}">
                <a16:creationId xmlns:a16="http://schemas.microsoft.com/office/drawing/2014/main" id="{A3DAFCEB-E357-4CA4-5761-6EBC8697E9CF}"/>
              </a:ext>
            </a:extLst>
          </p:cNvPr>
          <p:cNvSpPr/>
          <p:nvPr/>
        </p:nvSpPr>
        <p:spPr>
          <a:xfrm rot="10800000">
            <a:off x="9631556" y="4866521"/>
            <a:ext cx="1362402" cy="1393128"/>
          </a:xfrm>
          <a:prstGeom prst="bentArrow">
            <a:avLst>
              <a:gd name="adj1" fmla="val 25000"/>
              <a:gd name="adj2" fmla="val 25388"/>
              <a:gd name="adj3" fmla="val 25000"/>
              <a:gd name="adj4" fmla="val 42399"/>
            </a:avLst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AF37DCE-53D0-6307-FA83-3EE05F944DE0}"/>
              </a:ext>
            </a:extLst>
          </p:cNvPr>
          <p:cNvSpPr txBox="1"/>
          <p:nvPr/>
        </p:nvSpPr>
        <p:spPr>
          <a:xfrm>
            <a:off x="9956943" y="4407322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271FF"/>
                </a:solidFill>
              </a:rPr>
              <a:t> 0     0     0     0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C6D4E0B5-A73C-6381-9FC6-EF9D8BFCBF48}"/>
              </a:ext>
            </a:extLst>
          </p:cNvPr>
          <p:cNvSpPr txBox="1"/>
          <p:nvPr/>
        </p:nvSpPr>
        <p:spPr>
          <a:xfrm rot="16200000">
            <a:off x="10243243" y="5106994"/>
            <a:ext cx="1092445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Azaltma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1A3547-5A6E-4E12-96B8-3A282863C572}"/>
              </a:ext>
            </a:extLst>
          </p:cNvPr>
          <p:cNvSpPr txBox="1"/>
          <p:nvPr/>
        </p:nvSpPr>
        <p:spPr>
          <a:xfrm>
            <a:off x="9956943" y="5711719"/>
            <a:ext cx="804223" cy="3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71FF"/>
                </a:solidFill>
              </a:rPr>
              <a:t>Sütun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C118E934-84CF-66C1-E343-D49B919B1A24}"/>
              </a:ext>
            </a:extLst>
          </p:cNvPr>
          <p:cNvSpPr txBox="1"/>
          <p:nvPr/>
        </p:nvSpPr>
        <p:spPr>
          <a:xfrm>
            <a:off x="6261893" y="546893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baseline="-25000" dirty="0">
                <a:solidFill>
                  <a:srgbClr val="FF0000"/>
                </a:solidFill>
              </a:rPr>
              <a:t>7</a:t>
            </a:r>
            <a:r>
              <a:rPr lang="tr-TR" sz="3600" dirty="0">
                <a:solidFill>
                  <a:srgbClr val="FF0000"/>
                </a:solidFill>
              </a:rPr>
              <a:t> =</a:t>
            </a:r>
            <a:endParaRPr lang="tr-TR" sz="3600" baseline="-25000" dirty="0">
              <a:solidFill>
                <a:srgbClr val="FF0000"/>
              </a:solidFill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55030FF-A7B8-9B75-0D00-20896B75A38D}"/>
              </a:ext>
            </a:extLst>
          </p:cNvPr>
          <p:cNvSpPr txBox="1"/>
          <p:nvPr/>
        </p:nvSpPr>
        <p:spPr>
          <a:xfrm>
            <a:off x="543848" y="5026667"/>
            <a:ext cx="55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</a:t>
            </a:r>
            <a:r>
              <a:rPr lang="tr-TR" baseline="-25000" dirty="0"/>
              <a:t>7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‘</a:t>
            </a:r>
            <a:r>
              <a:rPr lang="tr-TR" dirty="0" err="1"/>
              <a:t>node</a:t>
            </a:r>
            <a:r>
              <a:rPr lang="tr-TR" dirty="0"/>
              <a:t> 7’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7’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of ‘</a:t>
            </a:r>
            <a:r>
              <a:rPr lang="tr-TR" dirty="0" err="1"/>
              <a:t>node</a:t>
            </a:r>
            <a:r>
              <a:rPr lang="tr-TR" dirty="0"/>
              <a:t> 6’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M</a:t>
            </a:r>
            <a:r>
              <a:rPr lang="tr-TR" baseline="-25000" dirty="0"/>
              <a:t>6</a:t>
            </a:r>
            <a:r>
              <a:rPr lang="tr-TR" dirty="0"/>
              <a:t>[</a:t>
            </a:r>
            <a:r>
              <a:rPr lang="tr-TR" dirty="0" err="1"/>
              <a:t>d,c</a:t>
            </a:r>
            <a:r>
              <a:rPr lang="tr-TR" dirty="0"/>
              <a:t>]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r</a:t>
            </a:r>
          </a:p>
          <a:p>
            <a:r>
              <a:rPr lang="tr-TR" dirty="0"/>
              <a:t>                                       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0 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 0 </a:t>
            </a:r>
            <a:r>
              <a:rPr lang="tr-TR" dirty="0">
                <a:solidFill>
                  <a:srgbClr val="FF0000"/>
                </a:solidFill>
              </a:rPr>
              <a:t>=</a:t>
            </a:r>
            <a:r>
              <a:rPr lang="tr-TR" dirty="0"/>
              <a:t> 11</a:t>
            </a:r>
          </a:p>
        </p:txBody>
      </p:sp>
      <p:pic>
        <p:nvPicPr>
          <p:cNvPr id="6" name="Resim 5" descr="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ECB39E32-B060-8104-922F-5247D277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87" y="2572108"/>
            <a:ext cx="2001780" cy="1888625"/>
          </a:xfrm>
          <a:prstGeom prst="rect">
            <a:avLst/>
          </a:prstGeom>
        </p:spPr>
      </p:pic>
      <p:pic>
        <p:nvPicPr>
          <p:cNvPr id="9" name="Resim 8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DEF2BF5-C4B8-89DF-4397-53A90A3CC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5" y="2552931"/>
            <a:ext cx="1996630" cy="188777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17649275-6396-58B8-5445-94540E795B57}"/>
              </a:ext>
            </a:extLst>
          </p:cNvPr>
          <p:cNvSpPr/>
          <p:nvPr/>
        </p:nvSpPr>
        <p:spPr>
          <a:xfrm>
            <a:off x="5498679" y="4077698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01C43A4-84C8-F373-500F-D17F747BC557}"/>
              </a:ext>
            </a:extLst>
          </p:cNvPr>
          <p:cNvSpPr/>
          <p:nvPr/>
        </p:nvSpPr>
        <p:spPr>
          <a:xfrm rot="5400000">
            <a:off x="5700866" y="3537365"/>
            <a:ext cx="146058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7591DE67-0B77-1988-6B2D-1D0AE25EC1B2}"/>
              </a:ext>
            </a:extLst>
          </p:cNvPr>
          <p:cNvSpPr/>
          <p:nvPr/>
        </p:nvSpPr>
        <p:spPr>
          <a:xfrm>
            <a:off x="5498679" y="3724961"/>
            <a:ext cx="288435" cy="28843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16606689-86B5-E06F-4330-E56F036AFD05}"/>
              </a:ext>
            </a:extLst>
          </p:cNvPr>
          <p:cNvSpPr txBox="1"/>
          <p:nvPr/>
        </p:nvSpPr>
        <p:spPr>
          <a:xfrm>
            <a:off x="7075758" y="2878200"/>
            <a:ext cx="354584" cy="157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solidFill>
                  <a:srgbClr val="5271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5271FF"/>
                </a:solidFill>
              </a:rPr>
              <a:t> 0</a:t>
            </a:r>
          </a:p>
        </p:txBody>
      </p:sp>
      <p:pic>
        <p:nvPicPr>
          <p:cNvPr id="36" name="Resim 35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26EBF43-3DA5-A977-06B0-5F9412835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93" y="2545516"/>
            <a:ext cx="1996630" cy="1887772"/>
          </a:xfrm>
          <a:prstGeom prst="rect">
            <a:avLst/>
          </a:prstGeom>
        </p:spPr>
      </p:pic>
      <p:pic>
        <p:nvPicPr>
          <p:cNvPr id="37" name="Resim 36" descr="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A3158F1-F4F4-D4B8-9EE4-B7242F9D9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86" y="4743756"/>
            <a:ext cx="1996630" cy="18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 animBg="1"/>
      <p:bldP spid="32" grpId="0" animBg="1"/>
      <p:bldP spid="33" grpId="0"/>
      <p:bldP spid="34" grpId="0"/>
      <p:bldP spid="35" grpId="0"/>
      <p:bldP spid="38" grpId="0"/>
      <p:bldP spid="39" grpId="0"/>
      <p:bldP spid="11" grpId="0" animBg="1"/>
      <p:bldP spid="12" grpId="0" animBg="1"/>
      <p:bldP spid="20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355933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‘</a:t>
            </a:r>
            <a:r>
              <a:rPr lang="tr-TR" sz="2800" b="1" dirty="0" err="1"/>
              <a:t>Branch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Bound</a:t>
            </a:r>
            <a:r>
              <a:rPr lang="tr-TR" sz="2800" b="1" dirty="0"/>
              <a:t>’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355932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338899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799708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346726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338899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788148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484CFC5-CD6D-A272-5240-5F667515B678}"/>
              </a:ext>
            </a:extLst>
          </p:cNvPr>
          <p:cNvSpPr/>
          <p:nvPr/>
        </p:nvSpPr>
        <p:spPr>
          <a:xfrm>
            <a:off x="5860751" y="1828791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35AC13-F126-45D8-2A16-62F689CF7475}"/>
              </a:ext>
            </a:extLst>
          </p:cNvPr>
          <p:cNvSpPr txBox="1"/>
          <p:nvPr/>
        </p:nvSpPr>
        <p:spPr>
          <a:xfrm>
            <a:off x="5998205" y="19151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C061341-8797-3354-419F-546527E0542B}"/>
              </a:ext>
            </a:extLst>
          </p:cNvPr>
          <p:cNvSpPr txBox="1"/>
          <p:nvPr/>
        </p:nvSpPr>
        <p:spPr>
          <a:xfrm>
            <a:off x="6427163" y="19089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D8B4032-F8F9-26D3-57D8-840DB4915BF3}"/>
              </a:ext>
            </a:extLst>
          </p:cNvPr>
          <p:cNvSpPr txBox="1"/>
          <p:nvPr/>
        </p:nvSpPr>
        <p:spPr>
          <a:xfrm>
            <a:off x="5890401" y="145945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5948DD-A5E6-AAD6-0AB3-9AE6156E7D3C}"/>
              </a:ext>
            </a:extLst>
          </p:cNvPr>
          <p:cNvSpPr/>
          <p:nvPr/>
        </p:nvSpPr>
        <p:spPr>
          <a:xfrm>
            <a:off x="3645610" y="3227098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2465587-B5FE-4B3A-D1ED-9F2C65EA3EF0}"/>
              </a:ext>
            </a:extLst>
          </p:cNvPr>
          <p:cNvSpPr txBox="1"/>
          <p:nvPr/>
        </p:nvSpPr>
        <p:spPr>
          <a:xfrm>
            <a:off x="3789201" y="33276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491AF8-9E1A-27AE-C698-813BC7FFF292}"/>
              </a:ext>
            </a:extLst>
          </p:cNvPr>
          <p:cNvSpPr/>
          <p:nvPr/>
        </p:nvSpPr>
        <p:spPr>
          <a:xfrm>
            <a:off x="5860751" y="3188531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C33264A-2FFF-5E6A-89BC-4E957E04BC83}"/>
              </a:ext>
            </a:extLst>
          </p:cNvPr>
          <p:cNvSpPr txBox="1"/>
          <p:nvPr/>
        </p:nvSpPr>
        <p:spPr>
          <a:xfrm>
            <a:off x="6004342" y="32890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63BEBE-791D-C1BC-516C-5CAC6BABA596}"/>
              </a:ext>
            </a:extLst>
          </p:cNvPr>
          <p:cNvSpPr/>
          <p:nvPr/>
        </p:nvSpPr>
        <p:spPr>
          <a:xfrm>
            <a:off x="8087428" y="3184142"/>
            <a:ext cx="583007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EF39CD-4CB1-0897-236F-B27259C02D0F}"/>
              </a:ext>
            </a:extLst>
          </p:cNvPr>
          <p:cNvSpPr txBox="1"/>
          <p:nvPr/>
        </p:nvSpPr>
        <p:spPr>
          <a:xfrm>
            <a:off x="8231019" y="32847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880283B4-4EBB-0321-E093-2B292F77C435}"/>
              </a:ext>
            </a:extLst>
          </p:cNvPr>
          <p:cNvCxnSpPr>
            <a:stCxn id="4" idx="3"/>
            <a:endCxn id="11" idx="0"/>
          </p:cNvCxnSpPr>
          <p:nvPr/>
        </p:nvCxnSpPr>
        <p:spPr>
          <a:xfrm flipH="1">
            <a:off x="3937114" y="2305466"/>
            <a:ext cx="2009016" cy="921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AAF175BE-FD40-00F9-C439-680CEFDBB5ED}"/>
              </a:ext>
            </a:extLst>
          </p:cNvPr>
          <p:cNvCxnSpPr>
            <a:stCxn id="4" idx="4"/>
            <a:endCxn id="16" idx="0"/>
          </p:cNvCxnSpPr>
          <p:nvPr/>
        </p:nvCxnSpPr>
        <p:spPr>
          <a:xfrm>
            <a:off x="6152255" y="2387250"/>
            <a:ext cx="0" cy="801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A78F3B33-D47A-2102-C14B-3AE2688EBE36}"/>
              </a:ext>
            </a:extLst>
          </p:cNvPr>
          <p:cNvCxnSpPr>
            <a:cxnSpLocks/>
            <a:stCxn id="4" idx="5"/>
            <a:endCxn id="19" idx="0"/>
          </p:cNvCxnSpPr>
          <p:nvPr/>
        </p:nvCxnSpPr>
        <p:spPr>
          <a:xfrm>
            <a:off x="6358379" y="2305466"/>
            <a:ext cx="2020553" cy="878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55C0BBAE-35DF-079D-2954-525CEBE19F9C}"/>
              </a:ext>
            </a:extLst>
          </p:cNvPr>
          <p:cNvSpPr txBox="1"/>
          <p:nvPr/>
        </p:nvSpPr>
        <p:spPr>
          <a:xfrm>
            <a:off x="4228617" y="333444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8F06BDF-7C20-C6BF-CA88-CE0D5D8422DB}"/>
              </a:ext>
            </a:extLst>
          </p:cNvPr>
          <p:cNvSpPr txBox="1"/>
          <p:nvPr/>
        </p:nvSpPr>
        <p:spPr>
          <a:xfrm>
            <a:off x="6420751" y="3283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18C611C-0E08-07CE-8AAE-85E1B7283430}"/>
              </a:ext>
            </a:extLst>
          </p:cNvPr>
          <p:cNvSpPr txBox="1"/>
          <p:nvPr/>
        </p:nvSpPr>
        <p:spPr>
          <a:xfrm>
            <a:off x="8682708" y="32646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D7275F6C-4499-E68D-FB04-EBB2B32B14E5}"/>
              </a:ext>
            </a:extLst>
          </p:cNvPr>
          <p:cNvSpPr txBox="1"/>
          <p:nvPr/>
        </p:nvSpPr>
        <p:spPr>
          <a:xfrm>
            <a:off x="10630162" y="1261223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 (</a:t>
            </a:r>
            <a:r>
              <a:rPr lang="tr-TR" dirty="0" err="1"/>
              <a:t>cost</a:t>
            </a:r>
            <a:r>
              <a:rPr lang="tr-TR" dirty="0"/>
              <a:t>-değer)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B36E625-3929-5A76-F6FA-028F9D97A541}"/>
              </a:ext>
            </a:extLst>
          </p:cNvPr>
          <p:cNvSpPr txBox="1"/>
          <p:nvPr/>
        </p:nvSpPr>
        <p:spPr>
          <a:xfrm>
            <a:off x="2059786" y="413780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c=18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9A7AEE4-39E1-1715-319C-70F99294BCB3}"/>
              </a:ext>
            </a:extLst>
          </p:cNvPr>
          <p:cNvSpPr txBox="1"/>
          <p:nvPr/>
        </p:nvSpPr>
        <p:spPr>
          <a:xfrm>
            <a:off x="5463194" y="28694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036178-0F7D-9763-3364-C76BDDF63C09}"/>
              </a:ext>
            </a:extLst>
          </p:cNvPr>
          <p:cNvSpPr txBox="1"/>
          <p:nvPr/>
        </p:nvSpPr>
        <p:spPr>
          <a:xfrm>
            <a:off x="8344314" y="28419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07926-B3F2-1F3A-F608-CDBCBA527286}"/>
              </a:ext>
            </a:extLst>
          </p:cNvPr>
          <p:cNvSpPr/>
          <p:nvPr/>
        </p:nvSpPr>
        <p:spPr>
          <a:xfrm>
            <a:off x="2467042" y="4450939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7417A7F-202B-86EC-4137-CCA0C3C7CEC2}"/>
              </a:ext>
            </a:extLst>
          </p:cNvPr>
          <p:cNvSpPr txBox="1"/>
          <p:nvPr/>
        </p:nvSpPr>
        <p:spPr>
          <a:xfrm>
            <a:off x="2626599" y="45535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18891D-8AC5-A140-F032-D0B4D6B5910A}"/>
              </a:ext>
            </a:extLst>
          </p:cNvPr>
          <p:cNvSpPr/>
          <p:nvPr/>
        </p:nvSpPr>
        <p:spPr>
          <a:xfrm>
            <a:off x="4773498" y="4403379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39229D7-5A11-E660-E5C3-9CD50839B85E}"/>
              </a:ext>
            </a:extLst>
          </p:cNvPr>
          <p:cNvSpPr txBox="1"/>
          <p:nvPr/>
        </p:nvSpPr>
        <p:spPr>
          <a:xfrm>
            <a:off x="4933055" y="45060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6</a:t>
            </a:r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856FD1EB-A8BC-6451-9866-8CB0FB8AB70B}"/>
              </a:ext>
            </a:extLst>
          </p:cNvPr>
          <p:cNvCxnSpPr>
            <a:stCxn id="11" idx="3"/>
            <a:endCxn id="21" idx="0"/>
          </p:cNvCxnSpPr>
          <p:nvPr/>
        </p:nvCxnSpPr>
        <p:spPr>
          <a:xfrm flipH="1">
            <a:off x="2765687" y="3703773"/>
            <a:ext cx="965302" cy="747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F5B9D6A4-BE9D-8D87-0718-72A5EA8D865F}"/>
              </a:ext>
            </a:extLst>
          </p:cNvPr>
          <p:cNvCxnSpPr>
            <a:cxnSpLocks/>
            <a:stCxn id="11" idx="5"/>
            <a:endCxn id="27" idx="0"/>
          </p:cNvCxnSpPr>
          <p:nvPr/>
        </p:nvCxnSpPr>
        <p:spPr>
          <a:xfrm>
            <a:off x="4143238" y="3703773"/>
            <a:ext cx="928905" cy="699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312AD77-D15F-15E7-E38B-55FED5FDE7D2}"/>
              </a:ext>
            </a:extLst>
          </p:cNvPr>
          <p:cNvSpPr txBox="1"/>
          <p:nvPr/>
        </p:nvSpPr>
        <p:spPr>
          <a:xfrm>
            <a:off x="3064331" y="45847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6047DD17-85DC-10C1-DBB5-4AB054EFB771}"/>
              </a:ext>
            </a:extLst>
          </p:cNvPr>
          <p:cNvSpPr txBox="1"/>
          <p:nvPr/>
        </p:nvSpPr>
        <p:spPr>
          <a:xfrm>
            <a:off x="5400710" y="45535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BD5620-DEB0-B70A-7AB3-21511F00B4D9}"/>
              </a:ext>
            </a:extLst>
          </p:cNvPr>
          <p:cNvSpPr/>
          <p:nvPr/>
        </p:nvSpPr>
        <p:spPr>
          <a:xfrm>
            <a:off x="4773498" y="5663011"/>
            <a:ext cx="597289" cy="5584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AC9E905F-2663-EE64-C70C-39510C9057A9}"/>
              </a:ext>
            </a:extLst>
          </p:cNvPr>
          <p:cNvSpPr txBox="1"/>
          <p:nvPr/>
        </p:nvSpPr>
        <p:spPr>
          <a:xfrm>
            <a:off x="4933055" y="57656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28AA099F-F2EE-621F-4741-B33C9C6DFFB5}"/>
              </a:ext>
            </a:extLst>
          </p:cNvPr>
          <p:cNvSpPr txBox="1"/>
          <p:nvPr/>
        </p:nvSpPr>
        <p:spPr>
          <a:xfrm>
            <a:off x="5400710" y="58132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940CD917-4CDF-C93D-AF4F-9B3DA2196FA9}"/>
              </a:ext>
            </a:extLst>
          </p:cNvPr>
          <p:cNvCxnSpPr>
            <a:cxnSpLocks/>
            <a:stCxn id="27" idx="4"/>
            <a:endCxn id="31" idx="0"/>
          </p:cNvCxnSpPr>
          <p:nvPr/>
        </p:nvCxnSpPr>
        <p:spPr>
          <a:xfrm>
            <a:off x="5072143" y="4961838"/>
            <a:ext cx="0" cy="701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10F570F3-D605-0C31-64D2-F52928E85050}"/>
              </a:ext>
            </a:extLst>
          </p:cNvPr>
          <p:cNvSpPr txBox="1"/>
          <p:nvPr/>
        </p:nvSpPr>
        <p:spPr>
          <a:xfrm>
            <a:off x="3370690" y="28419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B5475D0F-195B-7AB0-D391-569BFB96BD00}"/>
              </a:ext>
            </a:extLst>
          </p:cNvPr>
          <p:cNvSpPr txBox="1"/>
          <p:nvPr/>
        </p:nvSpPr>
        <p:spPr>
          <a:xfrm>
            <a:off x="5183963" y="41842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9D46D2F9-9B2E-7AAD-4FEC-EF1FF555584D}"/>
              </a:ext>
            </a:extLst>
          </p:cNvPr>
          <p:cNvSpPr txBox="1"/>
          <p:nvPr/>
        </p:nvSpPr>
        <p:spPr>
          <a:xfrm>
            <a:off x="5269342" y="544387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c=11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96E3E314-2247-4BC3-1C5C-F3BF462D5B29}"/>
              </a:ext>
            </a:extLst>
          </p:cNvPr>
          <p:cNvSpPr txBox="1"/>
          <p:nvPr/>
        </p:nvSpPr>
        <p:spPr>
          <a:xfrm>
            <a:off x="8336656" y="4893296"/>
            <a:ext cx="24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C000"/>
                </a:solidFill>
              </a:rPr>
              <a:t>En Kısa Yol: A-B-D-C-A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48F58F30-CA9B-1ABB-D0AC-64A5FBF5AA48}"/>
              </a:ext>
            </a:extLst>
          </p:cNvPr>
          <p:cNvSpPr/>
          <p:nvPr/>
        </p:nvSpPr>
        <p:spPr>
          <a:xfrm>
            <a:off x="8344314" y="4875348"/>
            <a:ext cx="2407519" cy="3918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2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/>
      <p:bldP spid="39" grpId="0"/>
      <p:bldP spid="43" grpId="0"/>
      <p:bldP spid="47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Farklı Yollar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diyagram, çizgi, daire içeren bir resim&#10;&#10;Açıklama otomatik olarak oluşturuldu">
            <a:extLst>
              <a:ext uri="{FF2B5EF4-FFF2-40B4-BE49-F238E27FC236}">
                <a16:creationId xmlns:a16="http://schemas.microsoft.com/office/drawing/2014/main" id="{CEF3ABDC-FB6A-A779-B71F-19959E29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4" y="2156250"/>
            <a:ext cx="4953588" cy="284764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6BD39AD-23D9-86A2-14A9-FE9AA564DF51}"/>
              </a:ext>
            </a:extLst>
          </p:cNvPr>
          <p:cNvSpPr txBox="1"/>
          <p:nvPr/>
        </p:nvSpPr>
        <p:spPr>
          <a:xfrm>
            <a:off x="2239974" y="5341634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A-2-3-4-5-6-7-8-A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E120131-68D5-A267-1DBA-F6817C36340A}"/>
              </a:ext>
            </a:extLst>
          </p:cNvPr>
          <p:cNvSpPr txBox="1"/>
          <p:nvPr/>
        </p:nvSpPr>
        <p:spPr>
          <a:xfrm>
            <a:off x="8283811" y="5341634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A-3-2-4-5-6-7-8-A</a:t>
            </a:r>
          </a:p>
        </p:txBody>
      </p:sp>
      <p:pic>
        <p:nvPicPr>
          <p:cNvPr id="12" name="Resim 11" descr="çizgi, diyagram, daire içeren bir resim&#10;&#10;Açıklama otomatik olarak oluşturuldu">
            <a:extLst>
              <a:ext uri="{FF2B5EF4-FFF2-40B4-BE49-F238E27FC236}">
                <a16:creationId xmlns:a16="http://schemas.microsoft.com/office/drawing/2014/main" id="{7A3E4C2D-6DDC-2BEC-E150-AD1572A7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26" y="2174932"/>
            <a:ext cx="5121213" cy="28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7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Toplam Yol Hesaplaması      (n-1)! / 2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C6101AFA-6C77-E071-7662-CA2E7D292323}"/>
              </a:ext>
            </a:extLst>
          </p:cNvPr>
          <p:cNvCxnSpPr>
            <a:cxnSpLocks/>
          </p:cNvCxnSpPr>
          <p:nvPr/>
        </p:nvCxnSpPr>
        <p:spPr>
          <a:xfrm>
            <a:off x="707620" y="3556767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339D3D-FC7A-3C5E-5BB0-9FE5E31EB1DE}"/>
              </a:ext>
            </a:extLst>
          </p:cNvPr>
          <p:cNvSpPr txBox="1"/>
          <p:nvPr/>
        </p:nvSpPr>
        <p:spPr>
          <a:xfrm>
            <a:off x="825297" y="3070507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7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2517D00-D785-6389-3EAD-DDDF71E63D29}"/>
              </a:ext>
            </a:extLst>
          </p:cNvPr>
          <p:cNvSpPr txBox="1"/>
          <p:nvPr/>
        </p:nvSpPr>
        <p:spPr>
          <a:xfrm>
            <a:off x="1638300" y="31782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C0729AD2-B85D-2317-9768-9C191CB7828F}"/>
              </a:ext>
            </a:extLst>
          </p:cNvPr>
          <p:cNvCxnSpPr>
            <a:cxnSpLocks/>
          </p:cNvCxnSpPr>
          <p:nvPr/>
        </p:nvCxnSpPr>
        <p:spPr>
          <a:xfrm>
            <a:off x="2255556" y="3582167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1B9F871-17AF-4846-162C-327736D6B3BC}"/>
              </a:ext>
            </a:extLst>
          </p:cNvPr>
          <p:cNvSpPr txBox="1"/>
          <p:nvPr/>
        </p:nvSpPr>
        <p:spPr>
          <a:xfrm>
            <a:off x="2373233" y="3095907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6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DF4BF3E-A468-3845-E395-D2335F63CDFC}"/>
              </a:ext>
            </a:extLst>
          </p:cNvPr>
          <p:cNvSpPr txBox="1"/>
          <p:nvPr/>
        </p:nvSpPr>
        <p:spPr>
          <a:xfrm>
            <a:off x="3186236" y="32036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BD0A899B-AD6E-FB59-3F8B-D84BE43D4868}"/>
              </a:ext>
            </a:extLst>
          </p:cNvPr>
          <p:cNvCxnSpPr>
            <a:cxnSpLocks/>
          </p:cNvCxnSpPr>
          <p:nvPr/>
        </p:nvCxnSpPr>
        <p:spPr>
          <a:xfrm>
            <a:off x="3754403" y="3556767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3930F5C-82A9-D33E-892D-359BA2DCE6D9}"/>
              </a:ext>
            </a:extLst>
          </p:cNvPr>
          <p:cNvSpPr txBox="1"/>
          <p:nvPr/>
        </p:nvSpPr>
        <p:spPr>
          <a:xfrm>
            <a:off x="3872080" y="3070507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5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D69E6F0-6EBD-1E55-4853-FE8168EBCD58}"/>
              </a:ext>
            </a:extLst>
          </p:cNvPr>
          <p:cNvSpPr txBox="1"/>
          <p:nvPr/>
        </p:nvSpPr>
        <p:spPr>
          <a:xfrm>
            <a:off x="4685083" y="31782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05481AD5-7282-54F0-1889-718A00297027}"/>
              </a:ext>
            </a:extLst>
          </p:cNvPr>
          <p:cNvCxnSpPr>
            <a:cxnSpLocks/>
          </p:cNvCxnSpPr>
          <p:nvPr/>
        </p:nvCxnSpPr>
        <p:spPr>
          <a:xfrm>
            <a:off x="5302339" y="3582167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69A8A407-42F5-07A1-7EA1-125596AB0E9B}"/>
              </a:ext>
            </a:extLst>
          </p:cNvPr>
          <p:cNvSpPr txBox="1"/>
          <p:nvPr/>
        </p:nvSpPr>
        <p:spPr>
          <a:xfrm>
            <a:off x="5420016" y="3095907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4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9943B180-1ED5-D4A7-50D8-F83A6BE486EA}"/>
              </a:ext>
            </a:extLst>
          </p:cNvPr>
          <p:cNvSpPr txBox="1"/>
          <p:nvPr/>
        </p:nvSpPr>
        <p:spPr>
          <a:xfrm>
            <a:off x="6233019" y="32036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C886005C-874C-F03D-542A-F677DC6A33A8}"/>
              </a:ext>
            </a:extLst>
          </p:cNvPr>
          <p:cNvCxnSpPr>
            <a:cxnSpLocks/>
          </p:cNvCxnSpPr>
          <p:nvPr/>
        </p:nvCxnSpPr>
        <p:spPr>
          <a:xfrm>
            <a:off x="6732597" y="3562054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48C3FB6E-F880-D2AF-E9D1-AC358F9B9B78}"/>
              </a:ext>
            </a:extLst>
          </p:cNvPr>
          <p:cNvSpPr txBox="1"/>
          <p:nvPr/>
        </p:nvSpPr>
        <p:spPr>
          <a:xfrm>
            <a:off x="6850274" y="3075794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3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2F627E2-46D8-D713-A9B9-30C4DB07364E}"/>
              </a:ext>
            </a:extLst>
          </p:cNvPr>
          <p:cNvSpPr txBox="1"/>
          <p:nvPr/>
        </p:nvSpPr>
        <p:spPr>
          <a:xfrm>
            <a:off x="7663277" y="318351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cxnSp>
        <p:nvCxnSpPr>
          <p:cNvPr id="35" name="Düz Bağlayıcı 34">
            <a:extLst>
              <a:ext uri="{FF2B5EF4-FFF2-40B4-BE49-F238E27FC236}">
                <a16:creationId xmlns:a16="http://schemas.microsoft.com/office/drawing/2014/main" id="{051F0607-FEFC-831E-3858-2FDD9BCED9E3}"/>
              </a:ext>
            </a:extLst>
          </p:cNvPr>
          <p:cNvCxnSpPr>
            <a:cxnSpLocks/>
          </p:cNvCxnSpPr>
          <p:nvPr/>
        </p:nvCxnSpPr>
        <p:spPr>
          <a:xfrm>
            <a:off x="8280533" y="3587454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FD40026F-BF34-6A35-EDDC-E45EA4D3C69D}"/>
              </a:ext>
            </a:extLst>
          </p:cNvPr>
          <p:cNvSpPr txBox="1"/>
          <p:nvPr/>
        </p:nvSpPr>
        <p:spPr>
          <a:xfrm>
            <a:off x="8398210" y="3101194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2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6AA9E972-FB32-C390-50EB-BC10AB849193}"/>
              </a:ext>
            </a:extLst>
          </p:cNvPr>
          <p:cNvSpPr txBox="1"/>
          <p:nvPr/>
        </p:nvSpPr>
        <p:spPr>
          <a:xfrm>
            <a:off x="9211213" y="320891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FD835EE6-E232-D8D0-6950-5A1EB4D70A92}"/>
              </a:ext>
            </a:extLst>
          </p:cNvPr>
          <p:cNvCxnSpPr>
            <a:cxnSpLocks/>
          </p:cNvCxnSpPr>
          <p:nvPr/>
        </p:nvCxnSpPr>
        <p:spPr>
          <a:xfrm>
            <a:off x="9779380" y="3562054"/>
            <a:ext cx="610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9AE72890-3C18-AA5E-F71B-73D5726985D8}"/>
              </a:ext>
            </a:extLst>
          </p:cNvPr>
          <p:cNvSpPr txBox="1"/>
          <p:nvPr/>
        </p:nvSpPr>
        <p:spPr>
          <a:xfrm>
            <a:off x="9897057" y="3075794"/>
            <a:ext cx="374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5271FF"/>
                </a:solidFill>
              </a:rPr>
              <a:t>1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DE9B9143-6618-05EA-637B-20D9B8BBF91F}"/>
              </a:ext>
            </a:extLst>
          </p:cNvPr>
          <p:cNvSpPr txBox="1"/>
          <p:nvPr/>
        </p:nvSpPr>
        <p:spPr>
          <a:xfrm>
            <a:off x="8332" y="4354700"/>
            <a:ext cx="139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2. ziyaret için aday şehir sayısı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48DD151C-F1C1-66C6-AF26-31E21027570B}"/>
              </a:ext>
            </a:extLst>
          </p:cNvPr>
          <p:cNvSpPr txBox="1"/>
          <p:nvPr/>
        </p:nvSpPr>
        <p:spPr>
          <a:xfrm>
            <a:off x="1767562" y="4354699"/>
            <a:ext cx="139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3. ziyaret için aday şehir sayısı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2A854334-DA7B-84F5-D5CF-83B910DF207E}"/>
              </a:ext>
            </a:extLst>
          </p:cNvPr>
          <p:cNvSpPr txBox="1"/>
          <p:nvPr/>
        </p:nvSpPr>
        <p:spPr>
          <a:xfrm>
            <a:off x="3430136" y="4354698"/>
            <a:ext cx="139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4. ziyaret için aday şehir sayısı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C4D6374D-3B3D-434D-BE4E-7A9B0646CA61}"/>
              </a:ext>
            </a:extLst>
          </p:cNvPr>
          <p:cNvSpPr txBox="1"/>
          <p:nvPr/>
        </p:nvSpPr>
        <p:spPr>
          <a:xfrm>
            <a:off x="9483178" y="4307129"/>
            <a:ext cx="1398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8. ziyaret için aday şehir sayısı</a:t>
            </a:r>
          </a:p>
        </p:txBody>
      </p:sp>
      <p:cxnSp>
        <p:nvCxnSpPr>
          <p:cNvPr id="49" name="Düz Ok Bağlayıcısı 48">
            <a:extLst>
              <a:ext uri="{FF2B5EF4-FFF2-40B4-BE49-F238E27FC236}">
                <a16:creationId xmlns:a16="http://schemas.microsoft.com/office/drawing/2014/main" id="{182614C7-10C0-DE1A-58B3-3C5255296B8B}"/>
              </a:ext>
            </a:extLst>
          </p:cNvPr>
          <p:cNvCxnSpPr>
            <a:stCxn id="12" idx="2"/>
            <a:endCxn id="44" idx="0"/>
          </p:cNvCxnSpPr>
          <p:nvPr/>
        </p:nvCxnSpPr>
        <p:spPr>
          <a:xfrm flipH="1">
            <a:off x="707620" y="3547561"/>
            <a:ext cx="305002" cy="807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Düz Ok Bağlayıcısı 50">
            <a:extLst>
              <a:ext uri="{FF2B5EF4-FFF2-40B4-BE49-F238E27FC236}">
                <a16:creationId xmlns:a16="http://schemas.microsoft.com/office/drawing/2014/main" id="{859C9ABC-37CD-AA96-FB3A-B81F705FE361}"/>
              </a:ext>
            </a:extLst>
          </p:cNvPr>
          <p:cNvCxnSpPr>
            <a:stCxn id="21" idx="2"/>
            <a:endCxn id="45" idx="0"/>
          </p:cNvCxnSpPr>
          <p:nvPr/>
        </p:nvCxnSpPr>
        <p:spPr>
          <a:xfrm flipH="1">
            <a:off x="2466850" y="3572961"/>
            <a:ext cx="93708" cy="781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Düz Ok Bağlayıcısı 52">
            <a:extLst>
              <a:ext uri="{FF2B5EF4-FFF2-40B4-BE49-F238E27FC236}">
                <a16:creationId xmlns:a16="http://schemas.microsoft.com/office/drawing/2014/main" id="{AD340975-F2A3-1697-849D-5690E2E0DC48}"/>
              </a:ext>
            </a:extLst>
          </p:cNvPr>
          <p:cNvCxnSpPr>
            <a:stCxn id="27" idx="2"/>
            <a:endCxn id="46" idx="0"/>
          </p:cNvCxnSpPr>
          <p:nvPr/>
        </p:nvCxnSpPr>
        <p:spPr>
          <a:xfrm>
            <a:off x="4059405" y="3547561"/>
            <a:ext cx="70019" cy="807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Düz Ok Bağlayıcısı 54">
            <a:extLst>
              <a:ext uri="{FF2B5EF4-FFF2-40B4-BE49-F238E27FC236}">
                <a16:creationId xmlns:a16="http://schemas.microsoft.com/office/drawing/2014/main" id="{95A1394A-7B16-6562-BE11-15A6D041A02E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>
            <a:off x="10084382" y="3552848"/>
            <a:ext cx="98084" cy="754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00AF3600-8D1D-16AD-4EC6-3A39EF384BF4}"/>
              </a:ext>
            </a:extLst>
          </p:cNvPr>
          <p:cNvSpPr txBox="1"/>
          <p:nvPr/>
        </p:nvSpPr>
        <p:spPr>
          <a:xfrm>
            <a:off x="6464243" y="4553351"/>
            <a:ext cx="1398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…….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2A1610FB-0684-3361-4652-8D2E4087A4EC}"/>
              </a:ext>
            </a:extLst>
          </p:cNvPr>
          <p:cNvSpPr txBox="1"/>
          <p:nvPr/>
        </p:nvSpPr>
        <p:spPr>
          <a:xfrm>
            <a:off x="11188209" y="3134554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= 7!</a:t>
            </a:r>
          </a:p>
        </p:txBody>
      </p:sp>
      <p:cxnSp>
        <p:nvCxnSpPr>
          <p:cNvPr id="62" name="Düz Ok Bağlayıcısı 61">
            <a:extLst>
              <a:ext uri="{FF2B5EF4-FFF2-40B4-BE49-F238E27FC236}">
                <a16:creationId xmlns:a16="http://schemas.microsoft.com/office/drawing/2014/main" id="{9962805A-6DF2-A456-330A-5F93AD5ABBD6}"/>
              </a:ext>
            </a:extLst>
          </p:cNvPr>
          <p:cNvCxnSpPr>
            <a:cxnSpLocks/>
          </p:cNvCxnSpPr>
          <p:nvPr/>
        </p:nvCxnSpPr>
        <p:spPr>
          <a:xfrm>
            <a:off x="7277100" y="878736"/>
            <a:ext cx="3048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2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Toplam Yol Hesaplaması      (n-1)! / 2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Düz Ok Bağlayıcısı 61">
            <a:extLst>
              <a:ext uri="{FF2B5EF4-FFF2-40B4-BE49-F238E27FC236}">
                <a16:creationId xmlns:a16="http://schemas.microsoft.com/office/drawing/2014/main" id="{9962805A-6DF2-A456-330A-5F93AD5ABBD6}"/>
              </a:ext>
            </a:extLst>
          </p:cNvPr>
          <p:cNvCxnSpPr>
            <a:cxnSpLocks/>
          </p:cNvCxnSpPr>
          <p:nvPr/>
        </p:nvCxnSpPr>
        <p:spPr>
          <a:xfrm>
            <a:off x="7277100" y="878736"/>
            <a:ext cx="3048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Resim 5" descr="diyagram, çizgi, daire içeren bir resim&#10;&#10;Açıklama otomatik olarak oluşturuldu">
            <a:extLst>
              <a:ext uri="{FF2B5EF4-FFF2-40B4-BE49-F238E27FC236}">
                <a16:creationId xmlns:a16="http://schemas.microsoft.com/office/drawing/2014/main" id="{0C0EAFD8-B51E-94F6-9EB1-F7D1CCAAB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9" y="1701479"/>
            <a:ext cx="5384161" cy="3010541"/>
          </a:xfrm>
          <a:prstGeom prst="rect">
            <a:avLst/>
          </a:prstGeom>
        </p:spPr>
      </p:pic>
      <p:pic>
        <p:nvPicPr>
          <p:cNvPr id="9" name="Resim 8" descr="diyagram, çizgi, daire içeren bir resim&#10;&#10;Açıklama otomatik olarak oluşturuldu">
            <a:extLst>
              <a:ext uri="{FF2B5EF4-FFF2-40B4-BE49-F238E27FC236}">
                <a16:creationId xmlns:a16="http://schemas.microsoft.com/office/drawing/2014/main" id="{481DAF4F-14EB-31AC-BCFD-D51F6C81B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37" y="1701479"/>
            <a:ext cx="5132113" cy="293097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793C5FE-D9A9-63DC-6EF4-3B9B001897FC}"/>
              </a:ext>
            </a:extLst>
          </p:cNvPr>
          <p:cNvSpPr txBox="1"/>
          <p:nvPr/>
        </p:nvSpPr>
        <p:spPr>
          <a:xfrm>
            <a:off x="2239974" y="5011434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A-2-4-3-5-6-7-8-A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EFA1630-2328-6EF8-8419-B2A0B8E47C5E}"/>
              </a:ext>
            </a:extLst>
          </p:cNvPr>
          <p:cNvSpPr txBox="1"/>
          <p:nvPr/>
        </p:nvSpPr>
        <p:spPr>
          <a:xfrm>
            <a:off x="8202624" y="4966060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A-8-7-6-5-3-4-2-A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A2C6F95-3F00-2F86-C278-58A936506083}"/>
              </a:ext>
            </a:extLst>
          </p:cNvPr>
          <p:cNvSpPr txBox="1"/>
          <p:nvPr/>
        </p:nvSpPr>
        <p:spPr>
          <a:xfrm>
            <a:off x="2419142" y="5794598"/>
            <a:ext cx="760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İki rotada toplam alınan mesafe eşitse, bu iki rota tek bir rota gibi düşünülür.</a:t>
            </a:r>
          </a:p>
        </p:txBody>
      </p:sp>
    </p:spTree>
    <p:extLst>
      <p:ext uri="{BB962C8B-B14F-4D97-AF65-F5344CB8AC3E}">
        <p14:creationId xmlns:p14="http://schemas.microsoft.com/office/powerpoint/2010/main" val="16670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TSP Çözüm Yolları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AF10CB7E-BCBD-ED04-4CFD-0268F070E39E}"/>
              </a:ext>
            </a:extLst>
          </p:cNvPr>
          <p:cNvSpPr txBox="1"/>
          <p:nvPr/>
        </p:nvSpPr>
        <p:spPr>
          <a:xfrm>
            <a:off x="931997" y="2617484"/>
            <a:ext cx="286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Dynamic</a:t>
            </a:r>
            <a:r>
              <a:rPr lang="tr-TR" dirty="0"/>
              <a:t> Programming</a:t>
            </a:r>
          </a:p>
          <a:p>
            <a:pPr algn="ctr"/>
            <a:r>
              <a:rPr lang="tr-TR" dirty="0"/>
              <a:t>(Dinamik Programlama)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DC69310-D2A0-923A-5FDA-35DAE902BCC9}"/>
              </a:ext>
            </a:extLst>
          </p:cNvPr>
          <p:cNvSpPr txBox="1"/>
          <p:nvPr/>
        </p:nvSpPr>
        <p:spPr>
          <a:xfrm>
            <a:off x="8198191" y="2618067"/>
            <a:ext cx="286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Branch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Bound</a:t>
            </a:r>
            <a:endParaRPr lang="tr-TR" dirty="0"/>
          </a:p>
          <a:p>
            <a:pPr algn="ctr"/>
            <a:r>
              <a:rPr lang="tr-TR" dirty="0"/>
              <a:t>(Dal ve Sınır)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9C6D1474-C67E-5D6D-97FD-E388242BF848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364710" y="1384884"/>
            <a:ext cx="3061499" cy="1232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D8D9DBCA-E904-1499-6AEB-EE2D154347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486714" y="1384884"/>
            <a:ext cx="3144190" cy="1233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Dinamik Programlama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çizgi, öykü gelişim çizgisi; kumpas; grafiğini çıkarma, diyagram içeren bir resim&#10;&#10;Açıklama otomatik olarak oluşturuldu">
            <a:extLst>
              <a:ext uri="{FF2B5EF4-FFF2-40B4-BE49-F238E27FC236}">
                <a16:creationId xmlns:a16="http://schemas.microsoft.com/office/drawing/2014/main" id="{D63E7F27-C31A-62A2-D809-EB709019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86" y="2478638"/>
            <a:ext cx="3670838" cy="2367128"/>
          </a:xfrm>
          <a:prstGeom prst="rect">
            <a:avLst/>
          </a:prstGeom>
        </p:spPr>
      </p:pic>
      <p:pic>
        <p:nvPicPr>
          <p:cNvPr id="10" name="Resim 9" descr="yazı tipi, 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19B84974-4A4A-1518-26C1-F10FE8C5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78" y="2138653"/>
            <a:ext cx="2822309" cy="27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6132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Dinamik Programlama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613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-10902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449907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-3075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-10902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438347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4AC03CF-79AF-E34C-C58C-AD94D7831362}"/>
              </a:ext>
            </a:extLst>
          </p:cNvPr>
          <p:cNvSpPr/>
          <p:nvPr/>
        </p:nvSpPr>
        <p:spPr>
          <a:xfrm>
            <a:off x="5629595" y="1484022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B2D9685-2DB8-2B4E-70C2-F7DAF15F61C7}"/>
              </a:ext>
            </a:extLst>
          </p:cNvPr>
          <p:cNvSpPr txBox="1"/>
          <p:nvPr/>
        </p:nvSpPr>
        <p:spPr>
          <a:xfrm>
            <a:off x="5702337" y="152335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95C4CE-42C7-11E3-9A4A-54F21161666C}"/>
              </a:ext>
            </a:extLst>
          </p:cNvPr>
          <p:cNvSpPr/>
          <p:nvPr/>
        </p:nvSpPr>
        <p:spPr>
          <a:xfrm>
            <a:off x="2142407" y="2505906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83649B5-1C69-B049-27A1-A6098D88AB66}"/>
              </a:ext>
            </a:extLst>
          </p:cNvPr>
          <p:cNvSpPr txBox="1"/>
          <p:nvPr/>
        </p:nvSpPr>
        <p:spPr>
          <a:xfrm>
            <a:off x="2215149" y="254523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11611-B7C0-E1F2-9247-47E0BAA4A0EF}"/>
              </a:ext>
            </a:extLst>
          </p:cNvPr>
          <p:cNvSpPr/>
          <p:nvPr/>
        </p:nvSpPr>
        <p:spPr>
          <a:xfrm>
            <a:off x="9398681" y="2505906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1B05131-EAAE-23D1-CD06-EF108791D69C}"/>
              </a:ext>
            </a:extLst>
          </p:cNvPr>
          <p:cNvSpPr txBox="1"/>
          <p:nvPr/>
        </p:nvSpPr>
        <p:spPr>
          <a:xfrm>
            <a:off x="9471423" y="25452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EF694B-4035-8927-C9A0-6E6F81BA98EC}"/>
              </a:ext>
            </a:extLst>
          </p:cNvPr>
          <p:cNvSpPr/>
          <p:nvPr/>
        </p:nvSpPr>
        <p:spPr>
          <a:xfrm>
            <a:off x="5632543" y="2505906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90303C9-30FE-078E-49DE-CCB9E33AD923}"/>
              </a:ext>
            </a:extLst>
          </p:cNvPr>
          <p:cNvSpPr txBox="1"/>
          <p:nvPr/>
        </p:nvSpPr>
        <p:spPr>
          <a:xfrm>
            <a:off x="5705285" y="2545237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5DE9FAD2-3DC3-748C-0A85-F5B688821D65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2375610" y="1708020"/>
            <a:ext cx="3253985" cy="797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9418468-EAE3-6A57-5970-B454CA688447}"/>
              </a:ext>
            </a:extLst>
          </p:cNvPr>
          <p:cNvCxnSpPr>
            <a:cxnSpLocks/>
            <a:stCxn id="4" idx="4"/>
            <a:endCxn id="13" idx="0"/>
          </p:cNvCxnSpPr>
          <p:nvPr/>
        </p:nvCxnSpPr>
        <p:spPr>
          <a:xfrm>
            <a:off x="5862798" y="1932017"/>
            <a:ext cx="2948" cy="573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6276E727-4B22-7AB3-CE08-ACC09D5EF9EF}"/>
              </a:ext>
            </a:extLst>
          </p:cNvPr>
          <p:cNvCxnSpPr>
            <a:stCxn id="4" idx="6"/>
            <a:endCxn id="11" idx="1"/>
          </p:cNvCxnSpPr>
          <p:nvPr/>
        </p:nvCxnSpPr>
        <p:spPr>
          <a:xfrm>
            <a:off x="6096000" y="1708020"/>
            <a:ext cx="3370984" cy="8634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62362E6-5EC5-2D95-7C1D-D61904963385}"/>
              </a:ext>
            </a:extLst>
          </p:cNvPr>
          <p:cNvSpPr/>
          <p:nvPr/>
        </p:nvSpPr>
        <p:spPr>
          <a:xfrm>
            <a:off x="1278645" y="361770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AEBB326E-BD1B-C34F-A4B7-E44304C33D86}"/>
              </a:ext>
            </a:extLst>
          </p:cNvPr>
          <p:cNvSpPr txBox="1"/>
          <p:nvPr/>
        </p:nvSpPr>
        <p:spPr>
          <a:xfrm>
            <a:off x="1351387" y="3657039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1F46CF1-5CB9-A683-B881-EE68E173E388}"/>
              </a:ext>
            </a:extLst>
          </p:cNvPr>
          <p:cNvSpPr/>
          <p:nvPr/>
        </p:nvSpPr>
        <p:spPr>
          <a:xfrm>
            <a:off x="2928331" y="3578377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6908040F-B01E-D13C-9670-FC91E68567BC}"/>
              </a:ext>
            </a:extLst>
          </p:cNvPr>
          <p:cNvSpPr txBox="1"/>
          <p:nvPr/>
        </p:nvSpPr>
        <p:spPr>
          <a:xfrm>
            <a:off x="3001073" y="36177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CDC709-4B1B-E955-F77B-861E56A21ADA}"/>
              </a:ext>
            </a:extLst>
          </p:cNvPr>
          <p:cNvSpPr/>
          <p:nvPr/>
        </p:nvSpPr>
        <p:spPr>
          <a:xfrm>
            <a:off x="4650758" y="3578377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AF380F0-8B5A-BBE0-65D3-205C429BEF50}"/>
              </a:ext>
            </a:extLst>
          </p:cNvPr>
          <p:cNvSpPr txBox="1"/>
          <p:nvPr/>
        </p:nvSpPr>
        <p:spPr>
          <a:xfrm>
            <a:off x="4723500" y="361770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8ECF98-A019-B2B7-B7AA-69B399859694}"/>
              </a:ext>
            </a:extLst>
          </p:cNvPr>
          <p:cNvSpPr/>
          <p:nvPr/>
        </p:nvSpPr>
        <p:spPr>
          <a:xfrm>
            <a:off x="6681175" y="3578377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CD066093-B3D2-C4F9-AA35-0AE6150B7F09}"/>
              </a:ext>
            </a:extLst>
          </p:cNvPr>
          <p:cNvSpPr txBox="1"/>
          <p:nvPr/>
        </p:nvSpPr>
        <p:spPr>
          <a:xfrm>
            <a:off x="6753917" y="36177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059257-273B-2180-0F59-CCDEB91970A1}"/>
              </a:ext>
            </a:extLst>
          </p:cNvPr>
          <p:cNvSpPr/>
          <p:nvPr/>
        </p:nvSpPr>
        <p:spPr>
          <a:xfrm>
            <a:off x="8527691" y="3539045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C59F6F8C-F31B-EB2A-A40E-0B40BA19F20E}"/>
              </a:ext>
            </a:extLst>
          </p:cNvPr>
          <p:cNvSpPr txBox="1"/>
          <p:nvPr/>
        </p:nvSpPr>
        <p:spPr>
          <a:xfrm>
            <a:off x="8600433" y="357837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F9E4C3-7888-6206-536E-F03F4AA6C008}"/>
              </a:ext>
            </a:extLst>
          </p:cNvPr>
          <p:cNvSpPr/>
          <p:nvPr/>
        </p:nvSpPr>
        <p:spPr>
          <a:xfrm>
            <a:off x="10374571" y="3499490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12EC424-BABC-B109-BF77-D9723D52C927}"/>
              </a:ext>
            </a:extLst>
          </p:cNvPr>
          <p:cNvSpPr txBox="1"/>
          <p:nvPr/>
        </p:nvSpPr>
        <p:spPr>
          <a:xfrm>
            <a:off x="10447313" y="3538821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6C5EF4A-E429-1459-7D1C-C89E55946D42}"/>
              </a:ext>
            </a:extLst>
          </p:cNvPr>
          <p:cNvSpPr/>
          <p:nvPr/>
        </p:nvSpPr>
        <p:spPr>
          <a:xfrm>
            <a:off x="1278645" y="486247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01C7C30F-0181-46C5-4964-09AFA138AB4F}"/>
              </a:ext>
            </a:extLst>
          </p:cNvPr>
          <p:cNvSpPr txBox="1"/>
          <p:nvPr/>
        </p:nvSpPr>
        <p:spPr>
          <a:xfrm>
            <a:off x="1351387" y="490180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28B077F-C10C-C71E-DB6C-20A53EB212CF}"/>
              </a:ext>
            </a:extLst>
          </p:cNvPr>
          <p:cNvSpPr/>
          <p:nvPr/>
        </p:nvSpPr>
        <p:spPr>
          <a:xfrm>
            <a:off x="2928331" y="486247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F5F4F8CC-C0D6-9478-A5B3-241DCCDBC6AB}"/>
              </a:ext>
            </a:extLst>
          </p:cNvPr>
          <p:cNvSpPr txBox="1"/>
          <p:nvPr/>
        </p:nvSpPr>
        <p:spPr>
          <a:xfrm>
            <a:off x="3001073" y="4901809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86651B-AA1D-AF5B-7AB7-7CAFC5FFFB57}"/>
              </a:ext>
            </a:extLst>
          </p:cNvPr>
          <p:cNvSpPr/>
          <p:nvPr/>
        </p:nvSpPr>
        <p:spPr>
          <a:xfrm>
            <a:off x="4650758" y="486247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EC4461AC-64F4-D62F-77A6-765E3F0E7413}"/>
              </a:ext>
            </a:extLst>
          </p:cNvPr>
          <p:cNvSpPr txBox="1"/>
          <p:nvPr/>
        </p:nvSpPr>
        <p:spPr>
          <a:xfrm>
            <a:off x="4723500" y="490180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7875769-BC77-1CBB-8FEC-BA9185947F32}"/>
              </a:ext>
            </a:extLst>
          </p:cNvPr>
          <p:cNvSpPr/>
          <p:nvPr/>
        </p:nvSpPr>
        <p:spPr>
          <a:xfrm>
            <a:off x="6681175" y="486247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935EB1EB-B35F-8D22-F112-B989AC4708CF}"/>
              </a:ext>
            </a:extLst>
          </p:cNvPr>
          <p:cNvSpPr txBox="1"/>
          <p:nvPr/>
        </p:nvSpPr>
        <p:spPr>
          <a:xfrm>
            <a:off x="6753917" y="490180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DAB01F8-496A-8498-1CE4-5CDEB07A770D}"/>
              </a:ext>
            </a:extLst>
          </p:cNvPr>
          <p:cNvSpPr/>
          <p:nvPr/>
        </p:nvSpPr>
        <p:spPr>
          <a:xfrm>
            <a:off x="8527691" y="486247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909C4BBC-3D50-938C-6F9A-436C6F96906D}"/>
              </a:ext>
            </a:extLst>
          </p:cNvPr>
          <p:cNvSpPr txBox="1"/>
          <p:nvPr/>
        </p:nvSpPr>
        <p:spPr>
          <a:xfrm>
            <a:off x="8600433" y="4901809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352D79-8E66-689B-9ED1-44B064A2EE4D}"/>
              </a:ext>
            </a:extLst>
          </p:cNvPr>
          <p:cNvSpPr/>
          <p:nvPr/>
        </p:nvSpPr>
        <p:spPr>
          <a:xfrm>
            <a:off x="10395044" y="4862478"/>
            <a:ext cx="466405" cy="447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1D62EE5F-785F-8A94-514A-0036132F8E85}"/>
              </a:ext>
            </a:extLst>
          </p:cNvPr>
          <p:cNvSpPr txBox="1"/>
          <p:nvPr/>
        </p:nvSpPr>
        <p:spPr>
          <a:xfrm>
            <a:off x="10467786" y="490180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689A7B68-25F7-9A41-2C00-CA7249587D66}"/>
              </a:ext>
            </a:extLst>
          </p:cNvPr>
          <p:cNvSpPr txBox="1"/>
          <p:nvPr/>
        </p:nvSpPr>
        <p:spPr>
          <a:xfrm>
            <a:off x="1362608" y="61072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AC905CDB-8C36-F472-7810-D624ADF86C56}"/>
              </a:ext>
            </a:extLst>
          </p:cNvPr>
          <p:cNvSpPr txBox="1"/>
          <p:nvPr/>
        </p:nvSpPr>
        <p:spPr>
          <a:xfrm>
            <a:off x="3012294" y="61072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587ABFE6-882C-256A-077C-AEACAE5EDFC0}"/>
              </a:ext>
            </a:extLst>
          </p:cNvPr>
          <p:cNvSpPr txBox="1"/>
          <p:nvPr/>
        </p:nvSpPr>
        <p:spPr>
          <a:xfrm>
            <a:off x="4723499" y="61072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80D9851E-123E-1D5E-E90F-D519B3F9F4C3}"/>
              </a:ext>
            </a:extLst>
          </p:cNvPr>
          <p:cNvSpPr txBox="1"/>
          <p:nvPr/>
        </p:nvSpPr>
        <p:spPr>
          <a:xfrm>
            <a:off x="6765138" y="611933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1865A72C-F569-CD74-E492-DCBC492CC499}"/>
              </a:ext>
            </a:extLst>
          </p:cNvPr>
          <p:cNvSpPr txBox="1"/>
          <p:nvPr/>
        </p:nvSpPr>
        <p:spPr>
          <a:xfrm>
            <a:off x="8612455" y="61072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B886EEA0-2FB5-66A5-C5C9-8894A68C70F3}"/>
              </a:ext>
            </a:extLst>
          </p:cNvPr>
          <p:cNvSpPr txBox="1"/>
          <p:nvPr/>
        </p:nvSpPr>
        <p:spPr>
          <a:xfrm>
            <a:off x="10470992" y="61072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</a:t>
            </a:r>
          </a:p>
        </p:txBody>
      </p:sp>
      <p:cxnSp>
        <p:nvCxnSpPr>
          <p:cNvPr id="60" name="Düz Ok Bağlayıcısı 59">
            <a:extLst>
              <a:ext uri="{FF2B5EF4-FFF2-40B4-BE49-F238E27FC236}">
                <a16:creationId xmlns:a16="http://schemas.microsoft.com/office/drawing/2014/main" id="{B1D7CB01-A518-62AC-56FA-EAD72ED59D7C}"/>
              </a:ext>
            </a:extLst>
          </p:cNvPr>
          <p:cNvCxnSpPr>
            <a:stCxn id="7" idx="3"/>
            <a:endCxn id="28" idx="0"/>
          </p:cNvCxnSpPr>
          <p:nvPr/>
        </p:nvCxnSpPr>
        <p:spPr>
          <a:xfrm flipH="1">
            <a:off x="1511848" y="2888294"/>
            <a:ext cx="698862" cy="729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Düz Ok Bağlayıcısı 61">
            <a:extLst>
              <a:ext uri="{FF2B5EF4-FFF2-40B4-BE49-F238E27FC236}">
                <a16:creationId xmlns:a16="http://schemas.microsoft.com/office/drawing/2014/main" id="{0E9D2743-0886-47D0-7855-AAF57318A3F2}"/>
              </a:ext>
            </a:extLst>
          </p:cNvPr>
          <p:cNvCxnSpPr>
            <a:cxnSpLocks/>
            <a:stCxn id="7" idx="5"/>
            <a:endCxn id="30" idx="0"/>
          </p:cNvCxnSpPr>
          <p:nvPr/>
        </p:nvCxnSpPr>
        <p:spPr>
          <a:xfrm>
            <a:off x="2540509" y="2888294"/>
            <a:ext cx="621025" cy="690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Düz Ok Bağlayıcısı 64">
            <a:extLst>
              <a:ext uri="{FF2B5EF4-FFF2-40B4-BE49-F238E27FC236}">
                <a16:creationId xmlns:a16="http://schemas.microsoft.com/office/drawing/2014/main" id="{C039C301-C8F6-881A-4832-48BA03B4830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4883961" y="2895250"/>
            <a:ext cx="822813" cy="68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Düz Ok Bağlayıcısı 65">
            <a:extLst>
              <a:ext uri="{FF2B5EF4-FFF2-40B4-BE49-F238E27FC236}">
                <a16:creationId xmlns:a16="http://schemas.microsoft.com/office/drawing/2014/main" id="{7786DFE0-19AF-2D99-E12F-0A8E8E5C4839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036573" y="2895250"/>
            <a:ext cx="877805" cy="68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Düz Ok Bağlayıcısı 68">
            <a:extLst>
              <a:ext uri="{FF2B5EF4-FFF2-40B4-BE49-F238E27FC236}">
                <a16:creationId xmlns:a16="http://schemas.microsoft.com/office/drawing/2014/main" id="{708480DB-00AC-6566-DA66-84F1247EE023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760894" y="2895250"/>
            <a:ext cx="724094" cy="643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Düz Ok Bağlayıcısı 69">
            <a:extLst>
              <a:ext uri="{FF2B5EF4-FFF2-40B4-BE49-F238E27FC236}">
                <a16:creationId xmlns:a16="http://schemas.microsoft.com/office/drawing/2014/main" id="{A573FB91-FF50-8995-5A05-EA93DF4D1237}"/>
              </a:ext>
            </a:extLst>
          </p:cNvPr>
          <p:cNvCxnSpPr>
            <a:cxnSpLocks/>
            <a:stCxn id="11" idx="5"/>
            <a:endCxn id="38" idx="0"/>
          </p:cNvCxnSpPr>
          <p:nvPr/>
        </p:nvCxnSpPr>
        <p:spPr>
          <a:xfrm>
            <a:off x="9796783" y="2888294"/>
            <a:ext cx="810991" cy="611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Düz Ok Bağlayıcısı 73">
            <a:extLst>
              <a:ext uri="{FF2B5EF4-FFF2-40B4-BE49-F238E27FC236}">
                <a16:creationId xmlns:a16="http://schemas.microsoft.com/office/drawing/2014/main" id="{099BC63B-3004-D5D0-0912-6D1D4798F01B}"/>
              </a:ext>
            </a:extLst>
          </p:cNvPr>
          <p:cNvCxnSpPr>
            <a:cxnSpLocks/>
            <a:stCxn id="28" idx="4"/>
            <a:endCxn id="40" idx="0"/>
          </p:cNvCxnSpPr>
          <p:nvPr/>
        </p:nvCxnSpPr>
        <p:spPr>
          <a:xfrm>
            <a:off x="1511848" y="4065703"/>
            <a:ext cx="0" cy="796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Düz Ok Bağlayıcısı 77">
            <a:extLst>
              <a:ext uri="{FF2B5EF4-FFF2-40B4-BE49-F238E27FC236}">
                <a16:creationId xmlns:a16="http://schemas.microsoft.com/office/drawing/2014/main" id="{2D1AB342-09EE-DEC6-348A-C9B5F1B2CC64}"/>
              </a:ext>
            </a:extLst>
          </p:cNvPr>
          <p:cNvCxnSpPr>
            <a:cxnSpLocks/>
            <a:stCxn id="30" idx="4"/>
            <a:endCxn id="42" idx="0"/>
          </p:cNvCxnSpPr>
          <p:nvPr/>
        </p:nvCxnSpPr>
        <p:spPr>
          <a:xfrm>
            <a:off x="3161534" y="4026372"/>
            <a:ext cx="0" cy="836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Düz Ok Bağlayıcısı 80">
            <a:extLst>
              <a:ext uri="{FF2B5EF4-FFF2-40B4-BE49-F238E27FC236}">
                <a16:creationId xmlns:a16="http://schemas.microsoft.com/office/drawing/2014/main" id="{6E0338A3-ED7B-301F-9385-F1318BA5D97B}"/>
              </a:ext>
            </a:extLst>
          </p:cNvPr>
          <p:cNvCxnSpPr>
            <a:cxnSpLocks/>
            <a:stCxn id="32" idx="4"/>
            <a:endCxn id="44" idx="0"/>
          </p:cNvCxnSpPr>
          <p:nvPr/>
        </p:nvCxnSpPr>
        <p:spPr>
          <a:xfrm>
            <a:off x="4883961" y="4026372"/>
            <a:ext cx="0" cy="836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Düz Ok Bağlayıcısı 83">
            <a:extLst>
              <a:ext uri="{FF2B5EF4-FFF2-40B4-BE49-F238E27FC236}">
                <a16:creationId xmlns:a16="http://schemas.microsoft.com/office/drawing/2014/main" id="{3A71D2AB-093F-92F4-E370-6A98B3B10D4C}"/>
              </a:ext>
            </a:extLst>
          </p:cNvPr>
          <p:cNvCxnSpPr>
            <a:cxnSpLocks/>
            <a:stCxn id="34" idx="4"/>
            <a:endCxn id="46" idx="0"/>
          </p:cNvCxnSpPr>
          <p:nvPr/>
        </p:nvCxnSpPr>
        <p:spPr>
          <a:xfrm>
            <a:off x="6914378" y="4026372"/>
            <a:ext cx="0" cy="836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Düz Ok Bağlayıcısı 87">
            <a:extLst>
              <a:ext uri="{FF2B5EF4-FFF2-40B4-BE49-F238E27FC236}">
                <a16:creationId xmlns:a16="http://schemas.microsoft.com/office/drawing/2014/main" id="{0B0667B9-7A45-6FE8-57ED-63FEE52D6EA1}"/>
              </a:ext>
            </a:extLst>
          </p:cNvPr>
          <p:cNvCxnSpPr>
            <a:cxnSpLocks/>
            <a:stCxn id="36" idx="4"/>
            <a:endCxn id="48" idx="0"/>
          </p:cNvCxnSpPr>
          <p:nvPr/>
        </p:nvCxnSpPr>
        <p:spPr>
          <a:xfrm>
            <a:off x="8760894" y="3987040"/>
            <a:ext cx="0" cy="875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Düz Ok Bağlayıcısı 90">
            <a:extLst>
              <a:ext uri="{FF2B5EF4-FFF2-40B4-BE49-F238E27FC236}">
                <a16:creationId xmlns:a16="http://schemas.microsoft.com/office/drawing/2014/main" id="{12A205DC-7308-07D1-1735-58077C13DA4B}"/>
              </a:ext>
            </a:extLst>
          </p:cNvPr>
          <p:cNvCxnSpPr>
            <a:cxnSpLocks/>
            <a:stCxn id="38" idx="4"/>
            <a:endCxn id="50" idx="0"/>
          </p:cNvCxnSpPr>
          <p:nvPr/>
        </p:nvCxnSpPr>
        <p:spPr>
          <a:xfrm>
            <a:off x="10607774" y="3947485"/>
            <a:ext cx="20473" cy="914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013B533C-9E53-0771-5273-383A0E3704DF}"/>
              </a:ext>
            </a:extLst>
          </p:cNvPr>
          <p:cNvCxnSpPr>
            <a:cxnSpLocks/>
            <a:stCxn id="40" idx="4"/>
            <a:endCxn id="52" idx="0"/>
          </p:cNvCxnSpPr>
          <p:nvPr/>
        </p:nvCxnSpPr>
        <p:spPr>
          <a:xfrm>
            <a:off x="1511848" y="5310473"/>
            <a:ext cx="11221" cy="796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36510D57-B1E0-FE02-BF76-B4C9E6CB8B6B}"/>
              </a:ext>
            </a:extLst>
          </p:cNvPr>
          <p:cNvCxnSpPr>
            <a:cxnSpLocks/>
          </p:cNvCxnSpPr>
          <p:nvPr/>
        </p:nvCxnSpPr>
        <p:spPr>
          <a:xfrm>
            <a:off x="3167144" y="5322561"/>
            <a:ext cx="11221" cy="796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Düz Bağlayıcı 98">
            <a:extLst>
              <a:ext uri="{FF2B5EF4-FFF2-40B4-BE49-F238E27FC236}">
                <a16:creationId xmlns:a16="http://schemas.microsoft.com/office/drawing/2014/main" id="{93ABFBDE-D51A-FDE5-5475-C08454011655}"/>
              </a:ext>
            </a:extLst>
          </p:cNvPr>
          <p:cNvCxnSpPr>
            <a:cxnSpLocks/>
            <a:stCxn id="44" idx="4"/>
          </p:cNvCxnSpPr>
          <p:nvPr/>
        </p:nvCxnSpPr>
        <p:spPr>
          <a:xfrm>
            <a:off x="4883961" y="5310473"/>
            <a:ext cx="5609" cy="812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Düz Bağlayıcı 100">
            <a:extLst>
              <a:ext uri="{FF2B5EF4-FFF2-40B4-BE49-F238E27FC236}">
                <a16:creationId xmlns:a16="http://schemas.microsoft.com/office/drawing/2014/main" id="{61A5C4A8-46D6-B8E7-E73D-674DB85C1DBD}"/>
              </a:ext>
            </a:extLst>
          </p:cNvPr>
          <p:cNvCxnSpPr>
            <a:cxnSpLocks/>
          </p:cNvCxnSpPr>
          <p:nvPr/>
        </p:nvCxnSpPr>
        <p:spPr>
          <a:xfrm>
            <a:off x="6919990" y="5308453"/>
            <a:ext cx="5609" cy="812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Düz Bağlayıcı 101">
            <a:extLst>
              <a:ext uri="{FF2B5EF4-FFF2-40B4-BE49-F238E27FC236}">
                <a16:creationId xmlns:a16="http://schemas.microsoft.com/office/drawing/2014/main" id="{4FC11F89-A93F-9699-C2D3-E28840D326C1}"/>
              </a:ext>
            </a:extLst>
          </p:cNvPr>
          <p:cNvCxnSpPr>
            <a:cxnSpLocks/>
          </p:cNvCxnSpPr>
          <p:nvPr/>
        </p:nvCxnSpPr>
        <p:spPr>
          <a:xfrm>
            <a:off x="8767307" y="5310473"/>
            <a:ext cx="5609" cy="812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Düz Bağlayıcı 102">
            <a:extLst>
              <a:ext uri="{FF2B5EF4-FFF2-40B4-BE49-F238E27FC236}">
                <a16:creationId xmlns:a16="http://schemas.microsoft.com/office/drawing/2014/main" id="{D2D6E305-3142-B979-62C1-DA12C9F81267}"/>
              </a:ext>
            </a:extLst>
          </p:cNvPr>
          <p:cNvCxnSpPr>
            <a:cxnSpLocks/>
          </p:cNvCxnSpPr>
          <p:nvPr/>
        </p:nvCxnSpPr>
        <p:spPr>
          <a:xfrm>
            <a:off x="10636401" y="5310473"/>
            <a:ext cx="5609" cy="812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Resim 103" descr="yazı tipi, 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9D686DCC-9BF0-BBF7-18EA-387BB6B6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95" y="1618049"/>
            <a:ext cx="1468562" cy="1408621"/>
          </a:xfrm>
          <a:prstGeom prst="rect">
            <a:avLst/>
          </a:prstGeom>
        </p:spPr>
      </p:pic>
      <p:pic>
        <p:nvPicPr>
          <p:cNvPr id="105" name="Resim 104" descr="çizgi, öykü gelişim çizgisi; kumpas; grafiğini çıkarma, diyagram içeren bir resim&#10;&#10;Açıklama otomatik olarak oluşturuldu">
            <a:extLst>
              <a:ext uri="{FF2B5EF4-FFF2-40B4-BE49-F238E27FC236}">
                <a16:creationId xmlns:a16="http://schemas.microsoft.com/office/drawing/2014/main" id="{F105472D-5E5B-E579-1BD1-D352DEF08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" y="883142"/>
            <a:ext cx="2462818" cy="1588140"/>
          </a:xfrm>
          <a:prstGeom prst="rect">
            <a:avLst/>
          </a:prstGeom>
        </p:spPr>
      </p:pic>
      <p:sp>
        <p:nvSpPr>
          <p:cNvPr id="109" name="Metin kutusu 108">
            <a:extLst>
              <a:ext uri="{FF2B5EF4-FFF2-40B4-BE49-F238E27FC236}">
                <a16:creationId xmlns:a16="http://schemas.microsoft.com/office/drawing/2014/main" id="{F766AFAD-F26B-1DA9-AB60-79BA46C2B4C4}"/>
              </a:ext>
            </a:extLst>
          </p:cNvPr>
          <p:cNvSpPr txBox="1"/>
          <p:nvPr/>
        </p:nvSpPr>
        <p:spPr>
          <a:xfrm>
            <a:off x="1540702" y="532256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F5152250-B0E4-9026-F0EB-2DCEF742E3CD}"/>
              </a:ext>
            </a:extLst>
          </p:cNvPr>
          <p:cNvSpPr txBox="1"/>
          <p:nvPr/>
        </p:nvSpPr>
        <p:spPr>
          <a:xfrm>
            <a:off x="3232505" y="52711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1" name="Metin kutusu 110">
            <a:extLst>
              <a:ext uri="{FF2B5EF4-FFF2-40B4-BE49-F238E27FC236}">
                <a16:creationId xmlns:a16="http://schemas.microsoft.com/office/drawing/2014/main" id="{E912D6C7-CC91-19A3-D429-57BE95E08113}"/>
              </a:ext>
            </a:extLst>
          </p:cNvPr>
          <p:cNvSpPr txBox="1"/>
          <p:nvPr/>
        </p:nvSpPr>
        <p:spPr>
          <a:xfrm>
            <a:off x="4919262" y="52711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" name="Metin kutusu 111">
            <a:extLst>
              <a:ext uri="{FF2B5EF4-FFF2-40B4-BE49-F238E27FC236}">
                <a16:creationId xmlns:a16="http://schemas.microsoft.com/office/drawing/2014/main" id="{86833773-7623-46C6-DA5E-5B4D4FF2D759}"/>
              </a:ext>
            </a:extLst>
          </p:cNvPr>
          <p:cNvSpPr txBox="1"/>
          <p:nvPr/>
        </p:nvSpPr>
        <p:spPr>
          <a:xfrm>
            <a:off x="10654573" y="52650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3" name="Metin kutusu 112">
            <a:extLst>
              <a:ext uri="{FF2B5EF4-FFF2-40B4-BE49-F238E27FC236}">
                <a16:creationId xmlns:a16="http://schemas.microsoft.com/office/drawing/2014/main" id="{E73CDC50-B619-0402-91E7-009B3490017B}"/>
              </a:ext>
            </a:extLst>
          </p:cNvPr>
          <p:cNvSpPr txBox="1"/>
          <p:nvPr/>
        </p:nvSpPr>
        <p:spPr>
          <a:xfrm>
            <a:off x="8882751" y="52875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4" name="Metin kutusu 113">
            <a:extLst>
              <a:ext uri="{FF2B5EF4-FFF2-40B4-BE49-F238E27FC236}">
                <a16:creationId xmlns:a16="http://schemas.microsoft.com/office/drawing/2014/main" id="{2AC7BEDC-57B7-8A60-F337-C5ACB78D2D2F}"/>
              </a:ext>
            </a:extLst>
          </p:cNvPr>
          <p:cNvSpPr txBox="1"/>
          <p:nvPr/>
        </p:nvSpPr>
        <p:spPr>
          <a:xfrm>
            <a:off x="6947231" y="52875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5" name="Metin kutusu 114">
            <a:extLst>
              <a:ext uri="{FF2B5EF4-FFF2-40B4-BE49-F238E27FC236}">
                <a16:creationId xmlns:a16="http://schemas.microsoft.com/office/drawing/2014/main" id="{ABF05124-436D-68AA-D52D-B12A63A00D32}"/>
              </a:ext>
            </a:extLst>
          </p:cNvPr>
          <p:cNvSpPr txBox="1"/>
          <p:nvPr/>
        </p:nvSpPr>
        <p:spPr>
          <a:xfrm>
            <a:off x="641206" y="403150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9+5=14</a:t>
            </a:r>
          </a:p>
        </p:txBody>
      </p:sp>
      <p:sp>
        <p:nvSpPr>
          <p:cNvPr id="116" name="Metin kutusu 115">
            <a:extLst>
              <a:ext uri="{FF2B5EF4-FFF2-40B4-BE49-F238E27FC236}">
                <a16:creationId xmlns:a16="http://schemas.microsoft.com/office/drawing/2014/main" id="{079DC521-BB1F-5D49-2D6F-D8210512B9C7}"/>
              </a:ext>
            </a:extLst>
          </p:cNvPr>
          <p:cNvSpPr txBox="1"/>
          <p:nvPr/>
        </p:nvSpPr>
        <p:spPr>
          <a:xfrm>
            <a:off x="2397556" y="402637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2+4=6</a:t>
            </a:r>
          </a:p>
        </p:txBody>
      </p:sp>
      <p:sp>
        <p:nvSpPr>
          <p:cNvPr id="117" name="Metin kutusu 116">
            <a:extLst>
              <a:ext uri="{FF2B5EF4-FFF2-40B4-BE49-F238E27FC236}">
                <a16:creationId xmlns:a16="http://schemas.microsoft.com/office/drawing/2014/main" id="{0DC4BCBC-FB08-5FB9-CAB0-ED848E4B5CD9}"/>
              </a:ext>
            </a:extLst>
          </p:cNvPr>
          <p:cNvSpPr txBox="1"/>
          <p:nvPr/>
        </p:nvSpPr>
        <p:spPr>
          <a:xfrm>
            <a:off x="3919490" y="3991807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16+5=21</a:t>
            </a:r>
          </a:p>
        </p:txBody>
      </p:sp>
      <p:sp>
        <p:nvSpPr>
          <p:cNvPr id="118" name="Metin kutusu 117">
            <a:extLst>
              <a:ext uri="{FF2B5EF4-FFF2-40B4-BE49-F238E27FC236}">
                <a16:creationId xmlns:a16="http://schemas.microsoft.com/office/drawing/2014/main" id="{264EA4C5-7A31-3D6E-61C3-07EA92A26D80}"/>
              </a:ext>
            </a:extLst>
          </p:cNvPr>
          <p:cNvSpPr txBox="1"/>
          <p:nvPr/>
        </p:nvSpPr>
        <p:spPr>
          <a:xfrm>
            <a:off x="5955997" y="3991129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12+8=20</a:t>
            </a:r>
          </a:p>
        </p:txBody>
      </p:sp>
      <p:sp>
        <p:nvSpPr>
          <p:cNvPr id="119" name="Metin kutusu 118">
            <a:extLst>
              <a:ext uri="{FF2B5EF4-FFF2-40B4-BE49-F238E27FC236}">
                <a16:creationId xmlns:a16="http://schemas.microsoft.com/office/drawing/2014/main" id="{A9E3E590-8A4F-79ED-7B0E-3C252B644C72}"/>
              </a:ext>
            </a:extLst>
          </p:cNvPr>
          <p:cNvSpPr txBox="1"/>
          <p:nvPr/>
        </p:nvSpPr>
        <p:spPr>
          <a:xfrm>
            <a:off x="7781492" y="3953701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13+4=17</a:t>
            </a:r>
          </a:p>
        </p:txBody>
      </p:sp>
      <p:sp>
        <p:nvSpPr>
          <p:cNvPr id="120" name="Metin kutusu 119">
            <a:extLst>
              <a:ext uri="{FF2B5EF4-FFF2-40B4-BE49-F238E27FC236}">
                <a16:creationId xmlns:a16="http://schemas.microsoft.com/office/drawing/2014/main" id="{F01E7AC3-9024-C98A-ED26-6954010642B6}"/>
              </a:ext>
            </a:extLst>
          </p:cNvPr>
          <p:cNvSpPr txBox="1"/>
          <p:nvPr/>
        </p:nvSpPr>
        <p:spPr>
          <a:xfrm>
            <a:off x="9730914" y="3924797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7+8=15</a:t>
            </a:r>
          </a:p>
        </p:txBody>
      </p:sp>
      <p:sp>
        <p:nvSpPr>
          <p:cNvPr id="121" name="Metin kutusu 120">
            <a:extLst>
              <a:ext uri="{FF2B5EF4-FFF2-40B4-BE49-F238E27FC236}">
                <a16:creationId xmlns:a16="http://schemas.microsoft.com/office/drawing/2014/main" id="{177A2E16-712D-580F-67F0-A562EC1A4443}"/>
              </a:ext>
            </a:extLst>
          </p:cNvPr>
          <p:cNvSpPr txBox="1"/>
          <p:nvPr/>
        </p:nvSpPr>
        <p:spPr>
          <a:xfrm>
            <a:off x="1092125" y="243383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13+14=27</a:t>
            </a:r>
          </a:p>
          <a:p>
            <a:r>
              <a:rPr lang="tr-TR" dirty="0">
                <a:solidFill>
                  <a:srgbClr val="FF0000"/>
                </a:solidFill>
              </a:rPr>
              <a:t>16+6=22</a:t>
            </a:r>
          </a:p>
        </p:txBody>
      </p:sp>
      <p:sp>
        <p:nvSpPr>
          <p:cNvPr id="124" name="Dikdörtgen 123">
            <a:extLst>
              <a:ext uri="{FF2B5EF4-FFF2-40B4-BE49-F238E27FC236}">
                <a16:creationId xmlns:a16="http://schemas.microsoft.com/office/drawing/2014/main" id="{19D61AB5-6EB7-35EF-30BF-27FCE9A89529}"/>
              </a:ext>
            </a:extLst>
          </p:cNvPr>
          <p:cNvSpPr/>
          <p:nvPr/>
        </p:nvSpPr>
        <p:spPr>
          <a:xfrm>
            <a:off x="1172150" y="2755474"/>
            <a:ext cx="924508" cy="253347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5" name="Metin kutusu 124">
            <a:extLst>
              <a:ext uri="{FF2B5EF4-FFF2-40B4-BE49-F238E27FC236}">
                <a16:creationId xmlns:a16="http://schemas.microsoft.com/office/drawing/2014/main" id="{C0373576-C40D-01DD-7E44-CAEC67CECC74}"/>
              </a:ext>
            </a:extLst>
          </p:cNvPr>
          <p:cNvSpPr txBox="1"/>
          <p:nvPr/>
        </p:nvSpPr>
        <p:spPr>
          <a:xfrm>
            <a:off x="4483877" y="2427813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7+21=28</a:t>
            </a:r>
          </a:p>
          <a:p>
            <a:r>
              <a:rPr lang="tr-TR" dirty="0">
                <a:solidFill>
                  <a:srgbClr val="FF0000"/>
                </a:solidFill>
              </a:rPr>
              <a:t>9+20=29</a:t>
            </a:r>
          </a:p>
        </p:txBody>
      </p:sp>
      <p:sp>
        <p:nvSpPr>
          <p:cNvPr id="126" name="Dikdörtgen 125">
            <a:extLst>
              <a:ext uri="{FF2B5EF4-FFF2-40B4-BE49-F238E27FC236}">
                <a16:creationId xmlns:a16="http://schemas.microsoft.com/office/drawing/2014/main" id="{320951D0-FF65-5F2F-2FBD-B7C5EE592BCA}"/>
              </a:ext>
            </a:extLst>
          </p:cNvPr>
          <p:cNvSpPr/>
          <p:nvPr/>
        </p:nvSpPr>
        <p:spPr>
          <a:xfrm>
            <a:off x="4536371" y="2485935"/>
            <a:ext cx="924508" cy="253347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7" name="Metin kutusu 126">
            <a:extLst>
              <a:ext uri="{FF2B5EF4-FFF2-40B4-BE49-F238E27FC236}">
                <a16:creationId xmlns:a16="http://schemas.microsoft.com/office/drawing/2014/main" id="{FA3B0537-339F-298D-DE5E-4D8E3AC83FAA}"/>
              </a:ext>
            </a:extLst>
          </p:cNvPr>
          <p:cNvSpPr txBox="1"/>
          <p:nvPr/>
        </p:nvSpPr>
        <p:spPr>
          <a:xfrm>
            <a:off x="8262180" y="2512531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12+17=29</a:t>
            </a:r>
          </a:p>
          <a:p>
            <a:r>
              <a:rPr lang="tr-TR" dirty="0">
                <a:solidFill>
                  <a:srgbClr val="FF0000"/>
                </a:solidFill>
              </a:rPr>
              <a:t>2+15=17</a:t>
            </a:r>
          </a:p>
        </p:txBody>
      </p:sp>
      <p:sp>
        <p:nvSpPr>
          <p:cNvPr id="128" name="Dikdörtgen 127">
            <a:extLst>
              <a:ext uri="{FF2B5EF4-FFF2-40B4-BE49-F238E27FC236}">
                <a16:creationId xmlns:a16="http://schemas.microsoft.com/office/drawing/2014/main" id="{652217F4-41DA-3D30-2084-20A18F5363CA}"/>
              </a:ext>
            </a:extLst>
          </p:cNvPr>
          <p:cNvSpPr/>
          <p:nvPr/>
        </p:nvSpPr>
        <p:spPr>
          <a:xfrm>
            <a:off x="8322756" y="2846061"/>
            <a:ext cx="924508" cy="253347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9" name="Metin kutusu 128">
            <a:extLst>
              <a:ext uri="{FF2B5EF4-FFF2-40B4-BE49-F238E27FC236}">
                <a16:creationId xmlns:a16="http://schemas.microsoft.com/office/drawing/2014/main" id="{3FEEC1B8-98E1-69F6-EF26-09BD4BA69F8C}"/>
              </a:ext>
            </a:extLst>
          </p:cNvPr>
          <p:cNvSpPr txBox="1"/>
          <p:nvPr/>
        </p:nvSpPr>
        <p:spPr>
          <a:xfrm>
            <a:off x="6418624" y="905578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16+22=38</a:t>
            </a:r>
          </a:p>
          <a:p>
            <a:r>
              <a:rPr lang="tr-TR" dirty="0">
                <a:solidFill>
                  <a:srgbClr val="FF0000"/>
                </a:solidFill>
              </a:rPr>
              <a:t>11+28=39</a:t>
            </a:r>
          </a:p>
          <a:p>
            <a:r>
              <a:rPr lang="tr-TR" dirty="0">
                <a:solidFill>
                  <a:srgbClr val="FF0000"/>
                </a:solidFill>
              </a:rPr>
              <a:t>6+17=23</a:t>
            </a:r>
          </a:p>
        </p:txBody>
      </p:sp>
      <p:sp>
        <p:nvSpPr>
          <p:cNvPr id="130" name="Dikdörtgen 129">
            <a:extLst>
              <a:ext uri="{FF2B5EF4-FFF2-40B4-BE49-F238E27FC236}">
                <a16:creationId xmlns:a16="http://schemas.microsoft.com/office/drawing/2014/main" id="{F6FE5967-740E-77C1-992C-6059C1D2D3D0}"/>
              </a:ext>
            </a:extLst>
          </p:cNvPr>
          <p:cNvSpPr/>
          <p:nvPr/>
        </p:nvSpPr>
        <p:spPr>
          <a:xfrm>
            <a:off x="6447588" y="1517216"/>
            <a:ext cx="999285" cy="231705"/>
          </a:xfrm>
          <a:prstGeom prst="rect">
            <a:avLst/>
          </a:prstGeom>
          <a:noFill/>
          <a:ln>
            <a:solidFill>
              <a:srgbClr val="527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1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/>
      <p:bldP spid="13" grpId="0" animBg="1"/>
      <p:bldP spid="16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676B62F-4826-678B-4DDB-AECADE1599DE}"/>
              </a:ext>
            </a:extLst>
          </p:cNvPr>
          <p:cNvSpPr txBox="1"/>
          <p:nvPr/>
        </p:nvSpPr>
        <p:spPr>
          <a:xfrm>
            <a:off x="11584141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KNE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2E9BF1C-0C6F-6D4B-447A-0421C30C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3FE205-2553-F574-DC99-0187D10EE272}"/>
              </a:ext>
            </a:extLst>
          </p:cNvPr>
          <p:cNvSpPr/>
          <p:nvPr/>
        </p:nvSpPr>
        <p:spPr>
          <a:xfrm>
            <a:off x="0" y="423448"/>
            <a:ext cx="12192000" cy="877577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Dinamik Programlama ile TSP Örnek Soru Çözümü</a:t>
            </a:r>
          </a:p>
        </p:txBody>
      </p:sp>
      <p:sp>
        <p:nvSpPr>
          <p:cNvPr id="3" name="İkizkenar Üçgen 2">
            <a:extLst>
              <a:ext uri="{FF2B5EF4-FFF2-40B4-BE49-F238E27FC236}">
                <a16:creationId xmlns:a16="http://schemas.microsoft.com/office/drawing/2014/main" id="{EA91B156-6389-62E6-645E-C6674FDEB271}"/>
              </a:ext>
            </a:extLst>
          </p:cNvPr>
          <p:cNvSpPr/>
          <p:nvPr/>
        </p:nvSpPr>
        <p:spPr>
          <a:xfrm rot="5400000">
            <a:off x="0" y="423447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5B6FC3A-7FAC-5240-EAD9-56FC6815F5B1}"/>
              </a:ext>
            </a:extLst>
          </p:cNvPr>
          <p:cNvCxnSpPr>
            <a:cxnSpLocks/>
          </p:cNvCxnSpPr>
          <p:nvPr/>
        </p:nvCxnSpPr>
        <p:spPr>
          <a:xfrm>
            <a:off x="145877" y="406414"/>
            <a:ext cx="957956" cy="4655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4FCCF66-F9FA-B1AB-14EB-5E7BC8C2595B}"/>
              </a:ext>
            </a:extLst>
          </p:cNvPr>
          <p:cNvCxnSpPr>
            <a:cxnSpLocks/>
          </p:cNvCxnSpPr>
          <p:nvPr/>
        </p:nvCxnSpPr>
        <p:spPr>
          <a:xfrm flipV="1">
            <a:off x="227914" y="867223"/>
            <a:ext cx="880157" cy="4417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İkizkenar Üçgen 22">
            <a:extLst>
              <a:ext uri="{FF2B5EF4-FFF2-40B4-BE49-F238E27FC236}">
                <a16:creationId xmlns:a16="http://schemas.microsoft.com/office/drawing/2014/main" id="{82E0567B-C0E2-83F8-29EC-F141F4D98B28}"/>
              </a:ext>
            </a:extLst>
          </p:cNvPr>
          <p:cNvSpPr/>
          <p:nvPr/>
        </p:nvSpPr>
        <p:spPr>
          <a:xfrm rot="16200000">
            <a:off x="11311844" y="414241"/>
            <a:ext cx="877579" cy="8959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6627132-A728-46B0-FDAA-C81A44AB4073}"/>
              </a:ext>
            </a:extLst>
          </p:cNvPr>
          <p:cNvCxnSpPr>
            <a:cxnSpLocks/>
          </p:cNvCxnSpPr>
          <p:nvPr/>
        </p:nvCxnSpPr>
        <p:spPr>
          <a:xfrm flipV="1">
            <a:off x="11118850" y="406414"/>
            <a:ext cx="906463" cy="449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C963A041-0F36-7CC0-7F5F-6C9668817C8B}"/>
              </a:ext>
            </a:extLst>
          </p:cNvPr>
          <p:cNvCxnSpPr>
            <a:cxnSpLocks/>
          </p:cNvCxnSpPr>
          <p:nvPr/>
        </p:nvCxnSpPr>
        <p:spPr>
          <a:xfrm flipH="1" flipV="1">
            <a:off x="11118850" y="855663"/>
            <a:ext cx="927273" cy="4730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çizgi, öykü gelişim çizgisi; kumpas; grafiğini çıkarma, diyagram içeren bir resim&#10;&#10;Açıklama otomatik olarak oluşturuldu">
            <a:extLst>
              <a:ext uri="{FF2B5EF4-FFF2-40B4-BE49-F238E27FC236}">
                <a16:creationId xmlns:a16="http://schemas.microsoft.com/office/drawing/2014/main" id="{D63E7F27-C31A-62A2-D809-EB709019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5" y="1647986"/>
            <a:ext cx="2861560" cy="1845268"/>
          </a:xfrm>
          <a:prstGeom prst="rect">
            <a:avLst/>
          </a:prstGeom>
        </p:spPr>
      </p:pic>
      <p:pic>
        <p:nvPicPr>
          <p:cNvPr id="10" name="Resim 9" descr="yazı tipi, ekran görüntüsü, diyagram, sayı, numara içeren bir resim&#10;&#10;Açıklama otomatik olarak oluşturuldu">
            <a:extLst>
              <a:ext uri="{FF2B5EF4-FFF2-40B4-BE49-F238E27FC236}">
                <a16:creationId xmlns:a16="http://schemas.microsoft.com/office/drawing/2014/main" id="{19B84974-4A4A-1518-26C1-F10FE8C5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4" y="3562026"/>
            <a:ext cx="1935476" cy="185647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749598D-E599-42DA-887E-E8B1B4444231}"/>
              </a:ext>
            </a:extLst>
          </p:cNvPr>
          <p:cNvSpPr txBox="1"/>
          <p:nvPr/>
        </p:nvSpPr>
        <p:spPr>
          <a:xfrm>
            <a:off x="5204103" y="1634233"/>
            <a:ext cx="410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g(</a:t>
            </a:r>
            <a:r>
              <a:rPr lang="tr-TR" sz="2400" dirty="0" err="1"/>
              <a:t>i,s</a:t>
            </a:r>
            <a:r>
              <a:rPr lang="tr-TR" sz="2400" dirty="0"/>
              <a:t>) = </a:t>
            </a:r>
            <a:r>
              <a:rPr lang="tr-TR" sz="2400" dirty="0" err="1"/>
              <a:t>min</a:t>
            </a:r>
            <a:r>
              <a:rPr lang="tr-TR" sz="2400" dirty="0"/>
              <a:t> [ w(</a:t>
            </a:r>
            <a:r>
              <a:rPr lang="tr-TR" sz="2400" dirty="0" err="1"/>
              <a:t>i,j</a:t>
            </a:r>
            <a:r>
              <a:rPr lang="tr-TR" sz="2400" dirty="0"/>
              <a:t>) + g( j, {s-j} ) ]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DD515BA-8B7D-9FE9-F8D6-080006B6D771}"/>
              </a:ext>
            </a:extLst>
          </p:cNvPr>
          <p:cNvSpPr txBox="1"/>
          <p:nvPr/>
        </p:nvSpPr>
        <p:spPr>
          <a:xfrm>
            <a:off x="4356185" y="2527304"/>
            <a:ext cx="6244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i = Başlangıç noktası (</a:t>
            </a:r>
            <a:r>
              <a:rPr lang="tr-TR" sz="2400" dirty="0" err="1"/>
              <a:t>Starting</a:t>
            </a:r>
            <a:r>
              <a:rPr lang="tr-TR" sz="2400" dirty="0"/>
              <a:t> </a:t>
            </a:r>
            <a:r>
              <a:rPr lang="tr-TR" sz="2400" dirty="0" err="1"/>
              <a:t>vertex</a:t>
            </a:r>
            <a:r>
              <a:rPr lang="tr-TR" sz="2400" dirty="0"/>
              <a:t>)</a:t>
            </a:r>
          </a:p>
          <a:p>
            <a:r>
              <a:rPr lang="tr-TR" sz="2400" dirty="0"/>
              <a:t>s = Başlangıç noktası haricindeki tüm noktalar</a:t>
            </a:r>
          </a:p>
          <a:p>
            <a:r>
              <a:rPr lang="tr-TR" sz="2400" dirty="0"/>
              <a:t>j </a:t>
            </a:r>
            <a:r>
              <a:rPr lang="tr-TR" sz="2400" b="1" i="0" dirty="0">
                <a:effectLst/>
                <a:latin typeface="Google Sans"/>
              </a:rPr>
              <a:t>∈ </a:t>
            </a:r>
            <a:r>
              <a:rPr lang="tr-TR" sz="2400" i="0" dirty="0">
                <a:effectLst/>
                <a:latin typeface="Google Sans"/>
              </a:rPr>
              <a:t>s             w=ağırlık(</a:t>
            </a:r>
            <a:r>
              <a:rPr lang="tr-TR" sz="2400" i="0" dirty="0" err="1">
                <a:effectLst/>
                <a:latin typeface="Google Sans"/>
              </a:rPr>
              <a:t>weight</a:t>
            </a:r>
            <a:r>
              <a:rPr lang="tr-TR" sz="2400" i="0" dirty="0">
                <a:effectLst/>
                <a:latin typeface="Google Sans"/>
              </a:rPr>
              <a:t>)</a:t>
            </a:r>
            <a:endParaRPr lang="tr-TR" sz="2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DD79073-FDCA-F818-872D-704D2AB06F0E}"/>
              </a:ext>
            </a:extLst>
          </p:cNvPr>
          <p:cNvSpPr txBox="1"/>
          <p:nvPr/>
        </p:nvSpPr>
        <p:spPr>
          <a:xfrm>
            <a:off x="4356185" y="4353747"/>
            <a:ext cx="57969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g( A, {B,C,D} ) = </a:t>
            </a:r>
            <a:r>
              <a:rPr lang="tr-TR" sz="2400" dirty="0" err="1"/>
              <a:t>min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[</a:t>
            </a:r>
            <a:r>
              <a:rPr lang="tr-TR" sz="2400" dirty="0"/>
              <a:t> w(A,B) + g( B, {C,D} ) </a:t>
            </a:r>
          </a:p>
          <a:p>
            <a:r>
              <a:rPr lang="tr-TR" sz="2400" dirty="0"/>
              <a:t>                                             </a:t>
            </a:r>
            <a:r>
              <a:rPr lang="tr-TR" sz="2400" dirty="0">
                <a:solidFill>
                  <a:srgbClr val="5271FF"/>
                </a:solidFill>
              </a:rPr>
              <a:t>VEYA</a:t>
            </a:r>
            <a:r>
              <a:rPr lang="tr-TR" sz="2400" dirty="0"/>
              <a:t>               </a:t>
            </a:r>
          </a:p>
          <a:p>
            <a:r>
              <a:rPr lang="tr-TR" sz="2400" dirty="0"/>
              <a:t>                                            w(A,C) + g( C, {B,D} ) </a:t>
            </a:r>
          </a:p>
          <a:p>
            <a:r>
              <a:rPr lang="tr-TR" sz="2400" dirty="0"/>
              <a:t>                                             </a:t>
            </a:r>
            <a:r>
              <a:rPr lang="tr-TR" sz="2400" dirty="0">
                <a:solidFill>
                  <a:srgbClr val="5271FF"/>
                </a:solidFill>
              </a:rPr>
              <a:t>VEYA</a:t>
            </a:r>
          </a:p>
          <a:p>
            <a:r>
              <a:rPr lang="tr-TR" sz="2400" dirty="0"/>
              <a:t>                                            w(A,D) + g( D, {B,C} ) </a:t>
            </a:r>
            <a:r>
              <a:rPr lang="tr-TR" sz="2400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0501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1730</Words>
  <Application>Microsoft Office PowerPoint</Application>
  <PresentationFormat>Geniş ekran</PresentationFormat>
  <Paragraphs>391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Google Sans</vt:lpstr>
      <vt:lpstr>Suez One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Kadriye Nur ERMAN</dc:creator>
  <cp:lastModifiedBy>Kadriye Nur ERMAN</cp:lastModifiedBy>
  <cp:revision>35</cp:revision>
  <dcterms:created xsi:type="dcterms:W3CDTF">2024-03-15T22:16:30Z</dcterms:created>
  <dcterms:modified xsi:type="dcterms:W3CDTF">2024-03-17T12:52:12Z</dcterms:modified>
</cp:coreProperties>
</file>